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9" r:id="rId11"/>
    <p:sldId id="265" r:id="rId12"/>
    <p:sldId id="270" r:id="rId13"/>
    <p:sldId id="267" r:id="rId14"/>
    <p:sldId id="268" r:id="rId15"/>
    <p:sldId id="271" r:id="rId16"/>
    <p:sldId id="273" r:id="rId17"/>
    <p:sldId id="274" r:id="rId18"/>
    <p:sldId id="275" r:id="rId19"/>
    <p:sldId id="276" r:id="rId20"/>
    <p:sldId id="277" r:id="rId21"/>
    <p:sldId id="278" r:id="rId22"/>
    <p:sldId id="284"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0" autoAdjust="0"/>
    <p:restoredTop sz="94660"/>
  </p:normalViewPr>
  <p:slideViewPr>
    <p:cSldViewPr snapToGrid="0">
      <p:cViewPr varScale="1">
        <p:scale>
          <a:sx n="76" d="100"/>
          <a:sy n="76" d="100"/>
        </p:scale>
        <p:origin x="11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9A847-6818-49C2-9ADF-389B5ED4D48D}"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6F1EDA1-2D71-4F41-8405-BF8E79E4D2F6}">
      <dgm:prSet/>
      <dgm:spPr/>
      <dgm:t>
        <a:bodyPr/>
        <a:lstStyle/>
        <a:p>
          <a:r>
            <a:rPr lang="en-US" dirty="0"/>
            <a:t>Then cleaned the data:</a:t>
          </a:r>
        </a:p>
      </dgm:t>
    </dgm:pt>
    <dgm:pt modelId="{FF69804A-6EDC-4C5B-B5BD-2059041EFAAC}" type="parTrans" cxnId="{0BC0F7E2-4E8F-4134-996E-46C858E9102B}">
      <dgm:prSet/>
      <dgm:spPr/>
      <dgm:t>
        <a:bodyPr/>
        <a:lstStyle/>
        <a:p>
          <a:endParaRPr lang="en-US"/>
        </a:p>
      </dgm:t>
    </dgm:pt>
    <dgm:pt modelId="{0BF4DB38-CC72-4342-8F81-740C6295649D}" type="sibTrans" cxnId="{0BC0F7E2-4E8F-4134-996E-46C858E9102B}">
      <dgm:prSet/>
      <dgm:spPr/>
      <dgm:t>
        <a:bodyPr/>
        <a:lstStyle/>
        <a:p>
          <a:endParaRPr lang="en-US"/>
        </a:p>
      </dgm:t>
    </dgm:pt>
    <dgm:pt modelId="{ACDF57AA-E948-4BC2-BFED-E567E50BA846}">
      <dgm:prSet/>
      <dgm:spPr/>
      <dgm:t>
        <a:bodyPr/>
        <a:lstStyle/>
        <a:p>
          <a:r>
            <a:rPr lang="en-US"/>
            <a:t>Removed one outlier game where no stats were recorded</a:t>
          </a:r>
        </a:p>
      </dgm:t>
    </dgm:pt>
    <dgm:pt modelId="{29FDBFBC-97E5-48B2-A957-8CC84B72DE45}" type="parTrans" cxnId="{0F33D3B8-6B0E-48BE-B216-A0A280E736CB}">
      <dgm:prSet/>
      <dgm:spPr/>
      <dgm:t>
        <a:bodyPr/>
        <a:lstStyle/>
        <a:p>
          <a:endParaRPr lang="en-US"/>
        </a:p>
      </dgm:t>
    </dgm:pt>
    <dgm:pt modelId="{C6697CDE-414B-489A-B632-460871B6878A}" type="sibTrans" cxnId="{0F33D3B8-6B0E-48BE-B216-A0A280E736CB}">
      <dgm:prSet/>
      <dgm:spPr/>
      <dgm:t>
        <a:bodyPr/>
        <a:lstStyle/>
        <a:p>
          <a:endParaRPr lang="en-US"/>
        </a:p>
      </dgm:t>
    </dgm:pt>
    <dgm:pt modelId="{C936605F-DB13-4FBB-AC62-2A39130D0618}">
      <dgm:prSet/>
      <dgm:spPr/>
      <dgm:t>
        <a:bodyPr/>
        <a:lstStyle/>
        <a:p>
          <a:r>
            <a:rPr lang="en-US"/>
            <a:t>Dropped nine variables which were either redundant, useless, or irrelevant</a:t>
          </a:r>
        </a:p>
      </dgm:t>
    </dgm:pt>
    <dgm:pt modelId="{C80501D8-DC34-4A47-80FD-1A6284FEC021}" type="parTrans" cxnId="{74ECABC4-46DE-4B96-BFFE-DD1E86B4ECE9}">
      <dgm:prSet/>
      <dgm:spPr/>
      <dgm:t>
        <a:bodyPr/>
        <a:lstStyle/>
        <a:p>
          <a:endParaRPr lang="en-US"/>
        </a:p>
      </dgm:t>
    </dgm:pt>
    <dgm:pt modelId="{103AED30-CB06-494D-A760-2BFB870D6941}" type="sibTrans" cxnId="{74ECABC4-46DE-4B96-BFFE-DD1E86B4ECE9}">
      <dgm:prSet/>
      <dgm:spPr/>
      <dgm:t>
        <a:bodyPr/>
        <a:lstStyle/>
        <a:p>
          <a:endParaRPr lang="en-US"/>
        </a:p>
      </dgm:t>
    </dgm:pt>
    <dgm:pt modelId="{E9A257CD-D47D-4873-B6DE-4A14A18F15DC}">
      <dgm:prSet/>
      <dgm:spPr/>
      <dgm:t>
        <a:bodyPr/>
        <a:lstStyle/>
        <a:p>
          <a:r>
            <a:rPr lang="en-US"/>
            <a:t>Fixed one record which had incorrect minutes</a:t>
          </a:r>
        </a:p>
      </dgm:t>
    </dgm:pt>
    <dgm:pt modelId="{A64DDD7B-18C1-497C-B84B-636DF963EC8E}" type="parTrans" cxnId="{1ABA8341-7770-45C8-9CC3-E16427EFF653}">
      <dgm:prSet/>
      <dgm:spPr/>
      <dgm:t>
        <a:bodyPr/>
        <a:lstStyle/>
        <a:p>
          <a:endParaRPr lang="en-US"/>
        </a:p>
      </dgm:t>
    </dgm:pt>
    <dgm:pt modelId="{CE997BC5-DE46-4F76-BE2C-02D9A7E77E12}" type="sibTrans" cxnId="{1ABA8341-7770-45C8-9CC3-E16427EFF653}">
      <dgm:prSet/>
      <dgm:spPr/>
      <dgm:t>
        <a:bodyPr/>
        <a:lstStyle/>
        <a:p>
          <a:endParaRPr lang="en-US"/>
        </a:p>
      </dgm:t>
    </dgm:pt>
    <dgm:pt modelId="{9B2F395C-BB63-47D7-8662-BFC10F09FE97}">
      <dgm:prSet/>
      <dgm:spPr/>
      <dgm:t>
        <a:bodyPr/>
        <a:lstStyle/>
        <a:p>
          <a:r>
            <a:rPr lang="en-US"/>
            <a:t>Normalized data which came from overtime games</a:t>
          </a:r>
        </a:p>
      </dgm:t>
    </dgm:pt>
    <dgm:pt modelId="{3CC25907-1450-4BE4-BDB8-9FCFDCFCB0B5}" type="parTrans" cxnId="{1D0DF937-3663-4C0D-AD7F-0387D873427D}">
      <dgm:prSet/>
      <dgm:spPr/>
      <dgm:t>
        <a:bodyPr/>
        <a:lstStyle/>
        <a:p>
          <a:endParaRPr lang="en-US"/>
        </a:p>
      </dgm:t>
    </dgm:pt>
    <dgm:pt modelId="{CF7F509E-FA5E-42AF-89F9-FCDC53EFB8F4}" type="sibTrans" cxnId="{1D0DF937-3663-4C0D-AD7F-0387D873427D}">
      <dgm:prSet/>
      <dgm:spPr/>
      <dgm:t>
        <a:bodyPr/>
        <a:lstStyle/>
        <a:p>
          <a:endParaRPr lang="en-US"/>
        </a:p>
      </dgm:t>
    </dgm:pt>
    <dgm:pt modelId="{024C7091-94E3-412C-9E37-E9B44E342A9C}">
      <dgm:prSet/>
      <dgm:spPr/>
      <dgm:t>
        <a:bodyPr/>
        <a:lstStyle/>
        <a:p>
          <a:r>
            <a:rPr lang="en-US"/>
            <a:t>Created 4 new variables</a:t>
          </a:r>
        </a:p>
      </dgm:t>
    </dgm:pt>
    <dgm:pt modelId="{06481AED-5544-4B35-809F-E368B6DD074F}" type="parTrans" cxnId="{E2666EE7-3C29-47C9-8596-F88F4604A9F6}">
      <dgm:prSet/>
      <dgm:spPr/>
      <dgm:t>
        <a:bodyPr/>
        <a:lstStyle/>
        <a:p>
          <a:endParaRPr lang="en-US"/>
        </a:p>
      </dgm:t>
    </dgm:pt>
    <dgm:pt modelId="{0CD36919-E5A3-40F2-A18C-54AD131D8FC4}" type="sibTrans" cxnId="{E2666EE7-3C29-47C9-8596-F88F4604A9F6}">
      <dgm:prSet/>
      <dgm:spPr/>
      <dgm:t>
        <a:bodyPr/>
        <a:lstStyle/>
        <a:p>
          <a:endParaRPr lang="en-US"/>
        </a:p>
      </dgm:t>
    </dgm:pt>
    <dgm:pt modelId="{9EA0E3B0-E8D8-498F-8906-123E0403B7D1}">
      <dgm:prSet/>
      <dgm:spPr/>
      <dgm:t>
        <a:bodyPr/>
        <a:lstStyle/>
        <a:p>
          <a:r>
            <a:rPr lang="en-US" dirty="0"/>
            <a:t>Changed Win/Loss data to a binary variable</a:t>
          </a:r>
        </a:p>
      </dgm:t>
    </dgm:pt>
    <dgm:pt modelId="{F0FD09A2-748E-4A31-A0ED-95656344F7FB}" type="parTrans" cxnId="{1B7B6718-82DD-4B58-A522-401D69B75463}">
      <dgm:prSet/>
      <dgm:spPr/>
      <dgm:t>
        <a:bodyPr/>
        <a:lstStyle/>
        <a:p>
          <a:endParaRPr lang="en-US"/>
        </a:p>
      </dgm:t>
    </dgm:pt>
    <dgm:pt modelId="{49A074D9-1576-4256-9C37-0E7E6F9521A8}" type="sibTrans" cxnId="{1B7B6718-82DD-4B58-A522-401D69B75463}">
      <dgm:prSet/>
      <dgm:spPr/>
      <dgm:t>
        <a:bodyPr/>
        <a:lstStyle/>
        <a:p>
          <a:endParaRPr lang="en-US"/>
        </a:p>
      </dgm:t>
    </dgm:pt>
    <dgm:pt modelId="{66110283-0795-4584-AD99-470418E9149D}">
      <dgm:prSet/>
      <dgm:spPr/>
      <dgm:t>
        <a:bodyPr/>
        <a:lstStyle/>
        <a:p>
          <a:r>
            <a:rPr lang="en-US" dirty="0"/>
            <a:t>Replaced Nan’s with zeros</a:t>
          </a:r>
        </a:p>
      </dgm:t>
    </dgm:pt>
    <dgm:pt modelId="{87F99677-73AA-48C8-9769-D842E5119EB9}" type="parTrans" cxnId="{CB68212F-A156-466C-A5B4-5C4B7CB6D93B}">
      <dgm:prSet/>
      <dgm:spPr/>
      <dgm:t>
        <a:bodyPr/>
        <a:lstStyle/>
        <a:p>
          <a:endParaRPr lang="en-US"/>
        </a:p>
      </dgm:t>
    </dgm:pt>
    <dgm:pt modelId="{B541730A-2486-4A87-B22D-684C3473140F}" type="sibTrans" cxnId="{CB68212F-A156-466C-A5B4-5C4B7CB6D93B}">
      <dgm:prSet/>
      <dgm:spPr/>
      <dgm:t>
        <a:bodyPr/>
        <a:lstStyle/>
        <a:p>
          <a:endParaRPr lang="en-US"/>
        </a:p>
      </dgm:t>
    </dgm:pt>
    <dgm:pt modelId="{1EEF63EA-0988-499D-8E96-51C36693E893}" type="pres">
      <dgm:prSet presAssocID="{8BB9A847-6818-49C2-9ADF-389B5ED4D48D}" presName="linear" presStyleCnt="0">
        <dgm:presLayoutVars>
          <dgm:animLvl val="lvl"/>
          <dgm:resizeHandles val="exact"/>
        </dgm:presLayoutVars>
      </dgm:prSet>
      <dgm:spPr/>
    </dgm:pt>
    <dgm:pt modelId="{974E1C75-CBD2-4010-8E68-EE7499C1CB09}" type="pres">
      <dgm:prSet presAssocID="{26F1EDA1-2D71-4F41-8405-BF8E79E4D2F6}" presName="parentText" presStyleLbl="node1" presStyleIdx="0" presStyleCnt="1">
        <dgm:presLayoutVars>
          <dgm:chMax val="0"/>
          <dgm:bulletEnabled val="1"/>
        </dgm:presLayoutVars>
      </dgm:prSet>
      <dgm:spPr/>
    </dgm:pt>
    <dgm:pt modelId="{46988CAA-99AF-4187-9493-33426C443340}" type="pres">
      <dgm:prSet presAssocID="{26F1EDA1-2D71-4F41-8405-BF8E79E4D2F6}" presName="childText" presStyleLbl="revTx" presStyleIdx="0" presStyleCnt="1">
        <dgm:presLayoutVars>
          <dgm:bulletEnabled val="1"/>
        </dgm:presLayoutVars>
      </dgm:prSet>
      <dgm:spPr/>
    </dgm:pt>
  </dgm:ptLst>
  <dgm:cxnLst>
    <dgm:cxn modelId="{898D2903-3ABE-4E04-A3EF-9D6D64AA815A}" type="presOf" srcId="{66110283-0795-4584-AD99-470418E9149D}" destId="{46988CAA-99AF-4187-9493-33426C443340}" srcOrd="0" destOrd="6" presId="urn:microsoft.com/office/officeart/2005/8/layout/vList2"/>
    <dgm:cxn modelId="{1B7B6718-82DD-4B58-A522-401D69B75463}" srcId="{26F1EDA1-2D71-4F41-8405-BF8E79E4D2F6}" destId="{9EA0E3B0-E8D8-498F-8906-123E0403B7D1}" srcOrd="5" destOrd="0" parTransId="{F0FD09A2-748E-4A31-A0ED-95656344F7FB}" sibTransId="{49A074D9-1576-4256-9C37-0E7E6F9521A8}"/>
    <dgm:cxn modelId="{0B27F928-8545-4D9C-A2E7-50D58A983C4E}" type="presOf" srcId="{C936605F-DB13-4FBB-AC62-2A39130D0618}" destId="{46988CAA-99AF-4187-9493-33426C443340}" srcOrd="0" destOrd="1" presId="urn:microsoft.com/office/officeart/2005/8/layout/vList2"/>
    <dgm:cxn modelId="{CB68212F-A156-466C-A5B4-5C4B7CB6D93B}" srcId="{26F1EDA1-2D71-4F41-8405-BF8E79E4D2F6}" destId="{66110283-0795-4584-AD99-470418E9149D}" srcOrd="6" destOrd="0" parTransId="{87F99677-73AA-48C8-9769-D842E5119EB9}" sibTransId="{B541730A-2486-4A87-B22D-684C3473140F}"/>
    <dgm:cxn modelId="{1D0DF937-3663-4C0D-AD7F-0387D873427D}" srcId="{26F1EDA1-2D71-4F41-8405-BF8E79E4D2F6}" destId="{9B2F395C-BB63-47D7-8662-BFC10F09FE97}" srcOrd="3" destOrd="0" parTransId="{3CC25907-1450-4BE4-BDB8-9FCFDCFCB0B5}" sibTransId="{CF7F509E-FA5E-42AF-89F9-FCDC53EFB8F4}"/>
    <dgm:cxn modelId="{CA1C9138-2102-42CD-80CF-30502553AAB1}" type="presOf" srcId="{8BB9A847-6818-49C2-9ADF-389B5ED4D48D}" destId="{1EEF63EA-0988-499D-8E96-51C36693E893}" srcOrd="0" destOrd="0" presId="urn:microsoft.com/office/officeart/2005/8/layout/vList2"/>
    <dgm:cxn modelId="{1ABA8341-7770-45C8-9CC3-E16427EFF653}" srcId="{26F1EDA1-2D71-4F41-8405-BF8E79E4D2F6}" destId="{E9A257CD-D47D-4873-B6DE-4A14A18F15DC}" srcOrd="2" destOrd="0" parTransId="{A64DDD7B-18C1-497C-B84B-636DF963EC8E}" sibTransId="{CE997BC5-DE46-4F76-BE2C-02D9A7E77E12}"/>
    <dgm:cxn modelId="{8BA05271-3014-4875-AB42-762385887A58}" type="presOf" srcId="{ACDF57AA-E948-4BC2-BFED-E567E50BA846}" destId="{46988CAA-99AF-4187-9493-33426C443340}" srcOrd="0" destOrd="0" presId="urn:microsoft.com/office/officeart/2005/8/layout/vList2"/>
    <dgm:cxn modelId="{113EBF86-2CF3-4E1F-9FFE-EED0A1454EE2}" type="presOf" srcId="{024C7091-94E3-412C-9E37-E9B44E342A9C}" destId="{46988CAA-99AF-4187-9493-33426C443340}" srcOrd="0" destOrd="4" presId="urn:microsoft.com/office/officeart/2005/8/layout/vList2"/>
    <dgm:cxn modelId="{0F33D3B8-6B0E-48BE-B216-A0A280E736CB}" srcId="{26F1EDA1-2D71-4F41-8405-BF8E79E4D2F6}" destId="{ACDF57AA-E948-4BC2-BFED-E567E50BA846}" srcOrd="0" destOrd="0" parTransId="{29FDBFBC-97E5-48B2-A957-8CC84B72DE45}" sibTransId="{C6697CDE-414B-489A-B632-460871B6878A}"/>
    <dgm:cxn modelId="{076722BC-CCD3-4F76-8CED-BD29341D224D}" type="presOf" srcId="{26F1EDA1-2D71-4F41-8405-BF8E79E4D2F6}" destId="{974E1C75-CBD2-4010-8E68-EE7499C1CB09}" srcOrd="0" destOrd="0" presId="urn:microsoft.com/office/officeart/2005/8/layout/vList2"/>
    <dgm:cxn modelId="{DACEEDC3-7C5B-41E1-837F-0B897F416761}" type="presOf" srcId="{9B2F395C-BB63-47D7-8662-BFC10F09FE97}" destId="{46988CAA-99AF-4187-9493-33426C443340}" srcOrd="0" destOrd="3" presId="urn:microsoft.com/office/officeart/2005/8/layout/vList2"/>
    <dgm:cxn modelId="{74ECABC4-46DE-4B96-BFFE-DD1E86B4ECE9}" srcId="{26F1EDA1-2D71-4F41-8405-BF8E79E4D2F6}" destId="{C936605F-DB13-4FBB-AC62-2A39130D0618}" srcOrd="1" destOrd="0" parTransId="{C80501D8-DC34-4A47-80FD-1A6284FEC021}" sibTransId="{103AED30-CB06-494D-A760-2BFB870D6941}"/>
    <dgm:cxn modelId="{112246CC-E71C-4A3F-B77B-B88CF2EEAB7C}" type="presOf" srcId="{9EA0E3B0-E8D8-498F-8906-123E0403B7D1}" destId="{46988CAA-99AF-4187-9493-33426C443340}" srcOrd="0" destOrd="5" presId="urn:microsoft.com/office/officeart/2005/8/layout/vList2"/>
    <dgm:cxn modelId="{0BC0F7E2-4E8F-4134-996E-46C858E9102B}" srcId="{8BB9A847-6818-49C2-9ADF-389B5ED4D48D}" destId="{26F1EDA1-2D71-4F41-8405-BF8E79E4D2F6}" srcOrd="0" destOrd="0" parTransId="{FF69804A-6EDC-4C5B-B5BD-2059041EFAAC}" sibTransId="{0BF4DB38-CC72-4342-8F81-740C6295649D}"/>
    <dgm:cxn modelId="{E2666EE7-3C29-47C9-8596-F88F4604A9F6}" srcId="{26F1EDA1-2D71-4F41-8405-BF8E79E4D2F6}" destId="{024C7091-94E3-412C-9E37-E9B44E342A9C}" srcOrd="4" destOrd="0" parTransId="{06481AED-5544-4B35-809F-E368B6DD074F}" sibTransId="{0CD36919-E5A3-40F2-A18C-54AD131D8FC4}"/>
    <dgm:cxn modelId="{8946FDEB-9D23-459A-9563-EE83E568D742}" type="presOf" srcId="{E9A257CD-D47D-4873-B6DE-4A14A18F15DC}" destId="{46988CAA-99AF-4187-9493-33426C443340}" srcOrd="0" destOrd="2" presId="urn:microsoft.com/office/officeart/2005/8/layout/vList2"/>
    <dgm:cxn modelId="{96490DEF-F6CE-4727-96F5-D3DE4A7DCA48}" type="presParOf" srcId="{1EEF63EA-0988-499D-8E96-51C36693E893}" destId="{974E1C75-CBD2-4010-8E68-EE7499C1CB09}" srcOrd="0" destOrd="0" presId="urn:microsoft.com/office/officeart/2005/8/layout/vList2"/>
    <dgm:cxn modelId="{45444274-F228-4BB0-B969-211373EE894C}" type="presParOf" srcId="{1EEF63EA-0988-499D-8E96-51C36693E893}" destId="{46988CAA-99AF-4187-9493-33426C44334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210D9F-0AC6-4021-90BC-284B400682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709428E-3435-4EC8-A69E-F2127D5527E5}">
      <dgm:prSet/>
      <dgm:spPr/>
      <dgm:t>
        <a:bodyPr/>
        <a:lstStyle/>
        <a:p>
          <a:r>
            <a:rPr lang="en-US" dirty="0"/>
            <a:t>If we look at the middle 80%(between .1 and .9 on the y=axis) of games in this data set we see that the winning team always gets more rebounds – in this range the winning team gets about 3 more defensive rebounds</a:t>
          </a:r>
        </a:p>
      </dgm:t>
    </dgm:pt>
    <dgm:pt modelId="{087F707C-9EE5-4B08-90BD-22016277E9F4}" type="parTrans" cxnId="{AE1C619B-E06A-4F97-B874-FD91544A7E50}">
      <dgm:prSet/>
      <dgm:spPr/>
      <dgm:t>
        <a:bodyPr/>
        <a:lstStyle/>
        <a:p>
          <a:endParaRPr lang="en-US"/>
        </a:p>
      </dgm:t>
    </dgm:pt>
    <dgm:pt modelId="{36615509-EBA6-4CB1-B19A-12656F33393A}" type="sibTrans" cxnId="{AE1C619B-E06A-4F97-B874-FD91544A7E50}">
      <dgm:prSet/>
      <dgm:spPr/>
      <dgm:t>
        <a:bodyPr/>
        <a:lstStyle/>
        <a:p>
          <a:endParaRPr lang="en-US"/>
        </a:p>
      </dgm:t>
    </dgm:pt>
    <dgm:pt modelId="{24D61351-0C45-4380-9946-DA59BF6E97ED}">
      <dgm:prSet/>
      <dgm:spPr/>
      <dgm:t>
        <a:bodyPr/>
        <a:lstStyle/>
        <a:p>
          <a:r>
            <a:rPr lang="en-US"/>
            <a:t>At the extremes this difference is less but still exists. It is also more difficult to see because the lines overlap.</a:t>
          </a:r>
        </a:p>
      </dgm:t>
    </dgm:pt>
    <dgm:pt modelId="{8B647DFB-51CC-4075-8CD0-86F59F1D1BAB}" type="parTrans" cxnId="{870A4CB9-C25A-4A78-9B76-051C2BF85FC4}">
      <dgm:prSet/>
      <dgm:spPr/>
      <dgm:t>
        <a:bodyPr/>
        <a:lstStyle/>
        <a:p>
          <a:endParaRPr lang="en-US"/>
        </a:p>
      </dgm:t>
    </dgm:pt>
    <dgm:pt modelId="{E5ACAD4D-9F4B-4147-B708-4D60A85CD3B2}" type="sibTrans" cxnId="{870A4CB9-C25A-4A78-9B76-051C2BF85FC4}">
      <dgm:prSet/>
      <dgm:spPr/>
      <dgm:t>
        <a:bodyPr/>
        <a:lstStyle/>
        <a:p>
          <a:endParaRPr lang="en-US"/>
        </a:p>
      </dgm:t>
    </dgm:pt>
    <dgm:pt modelId="{C36F9972-68C6-47CA-80F1-B24EEEA785E3}">
      <dgm:prSet/>
      <dgm:spPr/>
      <dgm:t>
        <a:bodyPr/>
        <a:lstStyle/>
        <a:p>
          <a:r>
            <a:rPr lang="en-US"/>
            <a:t>The least amount of def. rebounds a winning team has ever gotten is 14. Even in the bottom 5% a winning team gets about 25 rebounds.</a:t>
          </a:r>
        </a:p>
      </dgm:t>
    </dgm:pt>
    <dgm:pt modelId="{A6F800E4-40F9-4120-91E2-3DA5DC69B457}" type="parTrans" cxnId="{68D7AF01-4899-4363-A9BE-1D685F6E3F2D}">
      <dgm:prSet/>
      <dgm:spPr/>
      <dgm:t>
        <a:bodyPr/>
        <a:lstStyle/>
        <a:p>
          <a:endParaRPr lang="en-US"/>
        </a:p>
      </dgm:t>
    </dgm:pt>
    <dgm:pt modelId="{DA496037-4C08-4F9A-BED0-3CE5492D722F}" type="sibTrans" cxnId="{68D7AF01-4899-4363-A9BE-1D685F6E3F2D}">
      <dgm:prSet/>
      <dgm:spPr/>
      <dgm:t>
        <a:bodyPr/>
        <a:lstStyle/>
        <a:p>
          <a:endParaRPr lang="en-US"/>
        </a:p>
      </dgm:t>
    </dgm:pt>
    <dgm:pt modelId="{2480E628-C747-4B6A-896F-98F6E8B776C5}">
      <dgm:prSet/>
      <dgm:spPr/>
      <dgm:t>
        <a:bodyPr/>
        <a:lstStyle/>
        <a:p>
          <a:r>
            <a:rPr lang="en-US"/>
            <a:t>The least amount of def. rebounds ever was 10 but only in 10% of the games in this span does a team have less than 22 rebounds.</a:t>
          </a:r>
        </a:p>
      </dgm:t>
    </dgm:pt>
    <dgm:pt modelId="{7ABE4B6E-481E-4A86-B786-FE2D49DC35C8}" type="parTrans" cxnId="{543C7085-D258-48B0-BE2A-EC8689CD0412}">
      <dgm:prSet/>
      <dgm:spPr/>
      <dgm:t>
        <a:bodyPr/>
        <a:lstStyle/>
        <a:p>
          <a:endParaRPr lang="en-US"/>
        </a:p>
      </dgm:t>
    </dgm:pt>
    <dgm:pt modelId="{E9386C08-F7C5-4A8C-95E3-B46F5D58BEBB}" type="sibTrans" cxnId="{543C7085-D258-48B0-BE2A-EC8689CD0412}">
      <dgm:prSet/>
      <dgm:spPr/>
      <dgm:t>
        <a:bodyPr/>
        <a:lstStyle/>
        <a:p>
          <a:endParaRPr lang="en-US"/>
        </a:p>
      </dgm:t>
    </dgm:pt>
    <dgm:pt modelId="{2226904A-6ADB-4C53-9D49-FD588CF60BCD}">
      <dgm:prSet/>
      <dgm:spPr/>
      <dgm:t>
        <a:bodyPr/>
        <a:lstStyle/>
        <a:p>
          <a:r>
            <a:rPr lang="en-US"/>
            <a:t>A total of 42 defensive rebounds would put a winning team in the 95</a:t>
          </a:r>
          <a:r>
            <a:rPr lang="en-US" baseline="30000"/>
            <a:t>th</a:t>
          </a:r>
          <a:r>
            <a:rPr lang="en-US"/>
            <a:t> percentile and would place a losing team in the 98</a:t>
          </a:r>
          <a:r>
            <a:rPr lang="en-US" baseline="30000"/>
            <a:t>th</a:t>
          </a:r>
          <a:r>
            <a:rPr lang="en-US"/>
            <a:t> percentile.</a:t>
          </a:r>
        </a:p>
      </dgm:t>
    </dgm:pt>
    <dgm:pt modelId="{01F9EAD7-37B7-484A-8E70-13D8AEA8C140}" type="parTrans" cxnId="{679F19C2-C368-4449-809C-A8B7FCF839B3}">
      <dgm:prSet/>
      <dgm:spPr/>
      <dgm:t>
        <a:bodyPr/>
        <a:lstStyle/>
        <a:p>
          <a:endParaRPr lang="en-US"/>
        </a:p>
      </dgm:t>
    </dgm:pt>
    <dgm:pt modelId="{6FFD8FE2-77E5-43FE-8515-51DF3B1FF6D0}" type="sibTrans" cxnId="{679F19C2-C368-4449-809C-A8B7FCF839B3}">
      <dgm:prSet/>
      <dgm:spPr/>
      <dgm:t>
        <a:bodyPr/>
        <a:lstStyle/>
        <a:p>
          <a:endParaRPr lang="en-US"/>
        </a:p>
      </dgm:t>
    </dgm:pt>
    <dgm:pt modelId="{0F1781B6-B3A6-493E-93B7-5CA4C5F6BCB3}">
      <dgm:prSet/>
      <dgm:spPr/>
      <dgm:t>
        <a:bodyPr/>
        <a:lstStyle/>
        <a:p>
          <a:r>
            <a:rPr lang="en-US"/>
            <a:t>Anything over 48 defensive rebounds would put a team (win or loss) in the 99</a:t>
          </a:r>
          <a:r>
            <a:rPr lang="en-US" baseline="30000"/>
            <a:t>th</a:t>
          </a:r>
          <a:r>
            <a:rPr lang="en-US"/>
            <a:t> percentile.</a:t>
          </a:r>
        </a:p>
      </dgm:t>
    </dgm:pt>
    <dgm:pt modelId="{52C12BCD-7594-4A37-88C9-13AC9287560D}" type="parTrans" cxnId="{58848FDF-2A85-4FFB-95B2-34F339902292}">
      <dgm:prSet/>
      <dgm:spPr/>
      <dgm:t>
        <a:bodyPr/>
        <a:lstStyle/>
        <a:p>
          <a:endParaRPr lang="en-US"/>
        </a:p>
      </dgm:t>
    </dgm:pt>
    <dgm:pt modelId="{C5232D25-C8D1-4D61-A35A-0D4DBF265722}" type="sibTrans" cxnId="{58848FDF-2A85-4FFB-95B2-34F339902292}">
      <dgm:prSet/>
      <dgm:spPr/>
      <dgm:t>
        <a:bodyPr/>
        <a:lstStyle/>
        <a:p>
          <a:endParaRPr lang="en-US"/>
        </a:p>
      </dgm:t>
    </dgm:pt>
    <dgm:pt modelId="{915D97A8-5792-44F0-98D3-60D79FB77C26}" type="pres">
      <dgm:prSet presAssocID="{AF210D9F-0AC6-4021-90BC-284B400682B6}" presName="linear" presStyleCnt="0">
        <dgm:presLayoutVars>
          <dgm:animLvl val="lvl"/>
          <dgm:resizeHandles val="exact"/>
        </dgm:presLayoutVars>
      </dgm:prSet>
      <dgm:spPr/>
    </dgm:pt>
    <dgm:pt modelId="{81454CB0-3628-4550-8841-1EBCE18A72C9}" type="pres">
      <dgm:prSet presAssocID="{5709428E-3435-4EC8-A69E-F2127D5527E5}" presName="parentText" presStyleLbl="node1" presStyleIdx="0" presStyleCnt="6">
        <dgm:presLayoutVars>
          <dgm:chMax val="0"/>
          <dgm:bulletEnabled val="1"/>
        </dgm:presLayoutVars>
      </dgm:prSet>
      <dgm:spPr/>
    </dgm:pt>
    <dgm:pt modelId="{EF840009-9CDB-42AF-AF39-A8925803A33C}" type="pres">
      <dgm:prSet presAssocID="{36615509-EBA6-4CB1-B19A-12656F33393A}" presName="spacer" presStyleCnt="0"/>
      <dgm:spPr/>
    </dgm:pt>
    <dgm:pt modelId="{B4C3A8C4-B6B5-4364-AFA7-30B562636BE9}" type="pres">
      <dgm:prSet presAssocID="{24D61351-0C45-4380-9946-DA59BF6E97ED}" presName="parentText" presStyleLbl="node1" presStyleIdx="1" presStyleCnt="6">
        <dgm:presLayoutVars>
          <dgm:chMax val="0"/>
          <dgm:bulletEnabled val="1"/>
        </dgm:presLayoutVars>
      </dgm:prSet>
      <dgm:spPr/>
    </dgm:pt>
    <dgm:pt modelId="{99983206-9486-4C21-B279-CCB3A7E6E861}" type="pres">
      <dgm:prSet presAssocID="{E5ACAD4D-9F4B-4147-B708-4D60A85CD3B2}" presName="spacer" presStyleCnt="0"/>
      <dgm:spPr/>
    </dgm:pt>
    <dgm:pt modelId="{247FFAAC-93A8-465B-9E65-B8783E1D0EC1}" type="pres">
      <dgm:prSet presAssocID="{C36F9972-68C6-47CA-80F1-B24EEEA785E3}" presName="parentText" presStyleLbl="node1" presStyleIdx="2" presStyleCnt="6">
        <dgm:presLayoutVars>
          <dgm:chMax val="0"/>
          <dgm:bulletEnabled val="1"/>
        </dgm:presLayoutVars>
      </dgm:prSet>
      <dgm:spPr/>
    </dgm:pt>
    <dgm:pt modelId="{5620B222-CCFC-4FEF-AEEF-1122E3407C73}" type="pres">
      <dgm:prSet presAssocID="{DA496037-4C08-4F9A-BED0-3CE5492D722F}" presName="spacer" presStyleCnt="0"/>
      <dgm:spPr/>
    </dgm:pt>
    <dgm:pt modelId="{3AE1DA41-8100-478B-85A7-C26608EC21BF}" type="pres">
      <dgm:prSet presAssocID="{2480E628-C747-4B6A-896F-98F6E8B776C5}" presName="parentText" presStyleLbl="node1" presStyleIdx="3" presStyleCnt="6">
        <dgm:presLayoutVars>
          <dgm:chMax val="0"/>
          <dgm:bulletEnabled val="1"/>
        </dgm:presLayoutVars>
      </dgm:prSet>
      <dgm:spPr/>
    </dgm:pt>
    <dgm:pt modelId="{F4CBE79A-9D18-42C7-956D-9EA0D3A0832B}" type="pres">
      <dgm:prSet presAssocID="{E9386C08-F7C5-4A8C-95E3-B46F5D58BEBB}" presName="spacer" presStyleCnt="0"/>
      <dgm:spPr/>
    </dgm:pt>
    <dgm:pt modelId="{2B15EA83-B357-4F9D-B63D-81C22563D0AE}" type="pres">
      <dgm:prSet presAssocID="{2226904A-6ADB-4C53-9D49-FD588CF60BCD}" presName="parentText" presStyleLbl="node1" presStyleIdx="4" presStyleCnt="6">
        <dgm:presLayoutVars>
          <dgm:chMax val="0"/>
          <dgm:bulletEnabled val="1"/>
        </dgm:presLayoutVars>
      </dgm:prSet>
      <dgm:spPr/>
    </dgm:pt>
    <dgm:pt modelId="{39D6B156-E875-4CD6-A12B-95AB336AE045}" type="pres">
      <dgm:prSet presAssocID="{6FFD8FE2-77E5-43FE-8515-51DF3B1FF6D0}" presName="spacer" presStyleCnt="0"/>
      <dgm:spPr/>
    </dgm:pt>
    <dgm:pt modelId="{BF2E4AC1-B75D-479B-BD45-6F35E5969C93}" type="pres">
      <dgm:prSet presAssocID="{0F1781B6-B3A6-493E-93B7-5CA4C5F6BCB3}" presName="parentText" presStyleLbl="node1" presStyleIdx="5" presStyleCnt="6">
        <dgm:presLayoutVars>
          <dgm:chMax val="0"/>
          <dgm:bulletEnabled val="1"/>
        </dgm:presLayoutVars>
      </dgm:prSet>
      <dgm:spPr/>
    </dgm:pt>
  </dgm:ptLst>
  <dgm:cxnLst>
    <dgm:cxn modelId="{68D7AF01-4899-4363-A9BE-1D685F6E3F2D}" srcId="{AF210D9F-0AC6-4021-90BC-284B400682B6}" destId="{C36F9972-68C6-47CA-80F1-B24EEEA785E3}" srcOrd="2" destOrd="0" parTransId="{A6F800E4-40F9-4120-91E2-3DA5DC69B457}" sibTransId="{DA496037-4C08-4F9A-BED0-3CE5492D722F}"/>
    <dgm:cxn modelId="{99699905-E5F3-43CB-86EE-D357BF4514E5}" type="presOf" srcId="{24D61351-0C45-4380-9946-DA59BF6E97ED}" destId="{B4C3A8C4-B6B5-4364-AFA7-30B562636BE9}" srcOrd="0" destOrd="0" presId="urn:microsoft.com/office/officeart/2005/8/layout/vList2"/>
    <dgm:cxn modelId="{05F6823A-A623-4EDA-8A0F-D1B299D1CF2A}" type="presOf" srcId="{AF210D9F-0AC6-4021-90BC-284B400682B6}" destId="{915D97A8-5792-44F0-98D3-60D79FB77C26}" srcOrd="0" destOrd="0" presId="urn:microsoft.com/office/officeart/2005/8/layout/vList2"/>
    <dgm:cxn modelId="{543C7085-D258-48B0-BE2A-EC8689CD0412}" srcId="{AF210D9F-0AC6-4021-90BC-284B400682B6}" destId="{2480E628-C747-4B6A-896F-98F6E8B776C5}" srcOrd="3" destOrd="0" parTransId="{7ABE4B6E-481E-4A86-B786-FE2D49DC35C8}" sibTransId="{E9386C08-F7C5-4A8C-95E3-B46F5D58BEBB}"/>
    <dgm:cxn modelId="{5FDEB993-B4C8-48A5-B884-2859392551CD}" type="presOf" srcId="{5709428E-3435-4EC8-A69E-F2127D5527E5}" destId="{81454CB0-3628-4550-8841-1EBCE18A72C9}" srcOrd="0" destOrd="0" presId="urn:microsoft.com/office/officeart/2005/8/layout/vList2"/>
    <dgm:cxn modelId="{AE1C619B-E06A-4F97-B874-FD91544A7E50}" srcId="{AF210D9F-0AC6-4021-90BC-284B400682B6}" destId="{5709428E-3435-4EC8-A69E-F2127D5527E5}" srcOrd="0" destOrd="0" parTransId="{087F707C-9EE5-4B08-90BD-22016277E9F4}" sibTransId="{36615509-EBA6-4CB1-B19A-12656F33393A}"/>
    <dgm:cxn modelId="{DD9F12A3-C277-4B6B-90D2-B65EBA4E10E8}" type="presOf" srcId="{0F1781B6-B3A6-493E-93B7-5CA4C5F6BCB3}" destId="{BF2E4AC1-B75D-479B-BD45-6F35E5969C93}" srcOrd="0" destOrd="0" presId="urn:microsoft.com/office/officeart/2005/8/layout/vList2"/>
    <dgm:cxn modelId="{16E962A5-A508-41C6-AA06-6627898B5E26}" type="presOf" srcId="{2226904A-6ADB-4C53-9D49-FD588CF60BCD}" destId="{2B15EA83-B357-4F9D-B63D-81C22563D0AE}" srcOrd="0" destOrd="0" presId="urn:microsoft.com/office/officeart/2005/8/layout/vList2"/>
    <dgm:cxn modelId="{870A4CB9-C25A-4A78-9B76-051C2BF85FC4}" srcId="{AF210D9F-0AC6-4021-90BC-284B400682B6}" destId="{24D61351-0C45-4380-9946-DA59BF6E97ED}" srcOrd="1" destOrd="0" parTransId="{8B647DFB-51CC-4075-8CD0-86F59F1D1BAB}" sibTransId="{E5ACAD4D-9F4B-4147-B708-4D60A85CD3B2}"/>
    <dgm:cxn modelId="{679F19C2-C368-4449-809C-A8B7FCF839B3}" srcId="{AF210D9F-0AC6-4021-90BC-284B400682B6}" destId="{2226904A-6ADB-4C53-9D49-FD588CF60BCD}" srcOrd="4" destOrd="0" parTransId="{01F9EAD7-37B7-484A-8E70-13D8AEA8C140}" sibTransId="{6FFD8FE2-77E5-43FE-8515-51DF3B1FF6D0}"/>
    <dgm:cxn modelId="{58848FDF-2A85-4FFB-95B2-34F339902292}" srcId="{AF210D9F-0AC6-4021-90BC-284B400682B6}" destId="{0F1781B6-B3A6-493E-93B7-5CA4C5F6BCB3}" srcOrd="5" destOrd="0" parTransId="{52C12BCD-7594-4A37-88C9-13AC9287560D}" sibTransId="{C5232D25-C8D1-4D61-A35A-0D4DBF265722}"/>
    <dgm:cxn modelId="{813A01E1-D910-417D-9DAA-50E9D008737B}" type="presOf" srcId="{C36F9972-68C6-47CA-80F1-B24EEEA785E3}" destId="{247FFAAC-93A8-465B-9E65-B8783E1D0EC1}" srcOrd="0" destOrd="0" presId="urn:microsoft.com/office/officeart/2005/8/layout/vList2"/>
    <dgm:cxn modelId="{83E552FA-DA84-4A63-A450-FEAB6A664ABF}" type="presOf" srcId="{2480E628-C747-4B6A-896F-98F6E8B776C5}" destId="{3AE1DA41-8100-478B-85A7-C26608EC21BF}" srcOrd="0" destOrd="0" presId="urn:microsoft.com/office/officeart/2005/8/layout/vList2"/>
    <dgm:cxn modelId="{C38BFE3C-0937-4722-AE23-5037B1DEB16E}" type="presParOf" srcId="{915D97A8-5792-44F0-98D3-60D79FB77C26}" destId="{81454CB0-3628-4550-8841-1EBCE18A72C9}" srcOrd="0" destOrd="0" presId="urn:microsoft.com/office/officeart/2005/8/layout/vList2"/>
    <dgm:cxn modelId="{C8B7CA52-AC66-455E-B1C5-152FEB569CDA}" type="presParOf" srcId="{915D97A8-5792-44F0-98D3-60D79FB77C26}" destId="{EF840009-9CDB-42AF-AF39-A8925803A33C}" srcOrd="1" destOrd="0" presId="urn:microsoft.com/office/officeart/2005/8/layout/vList2"/>
    <dgm:cxn modelId="{26147A34-290F-49BE-A43F-E73ABE8A0319}" type="presParOf" srcId="{915D97A8-5792-44F0-98D3-60D79FB77C26}" destId="{B4C3A8C4-B6B5-4364-AFA7-30B562636BE9}" srcOrd="2" destOrd="0" presId="urn:microsoft.com/office/officeart/2005/8/layout/vList2"/>
    <dgm:cxn modelId="{107D0C2A-3843-4A31-B778-1ACE65934354}" type="presParOf" srcId="{915D97A8-5792-44F0-98D3-60D79FB77C26}" destId="{99983206-9486-4C21-B279-CCB3A7E6E861}" srcOrd="3" destOrd="0" presId="urn:microsoft.com/office/officeart/2005/8/layout/vList2"/>
    <dgm:cxn modelId="{44FCBED2-0041-490D-910F-C44FCA25E1EE}" type="presParOf" srcId="{915D97A8-5792-44F0-98D3-60D79FB77C26}" destId="{247FFAAC-93A8-465B-9E65-B8783E1D0EC1}" srcOrd="4" destOrd="0" presId="urn:microsoft.com/office/officeart/2005/8/layout/vList2"/>
    <dgm:cxn modelId="{C53B8756-36CE-4B22-91B9-A8663B45C75B}" type="presParOf" srcId="{915D97A8-5792-44F0-98D3-60D79FB77C26}" destId="{5620B222-CCFC-4FEF-AEEF-1122E3407C73}" srcOrd="5" destOrd="0" presId="urn:microsoft.com/office/officeart/2005/8/layout/vList2"/>
    <dgm:cxn modelId="{B8832644-DB36-45F8-8F96-7551A477F35D}" type="presParOf" srcId="{915D97A8-5792-44F0-98D3-60D79FB77C26}" destId="{3AE1DA41-8100-478B-85A7-C26608EC21BF}" srcOrd="6" destOrd="0" presId="urn:microsoft.com/office/officeart/2005/8/layout/vList2"/>
    <dgm:cxn modelId="{95614498-E18F-46D9-A2A3-4FA9E15A78B7}" type="presParOf" srcId="{915D97A8-5792-44F0-98D3-60D79FB77C26}" destId="{F4CBE79A-9D18-42C7-956D-9EA0D3A0832B}" srcOrd="7" destOrd="0" presId="urn:microsoft.com/office/officeart/2005/8/layout/vList2"/>
    <dgm:cxn modelId="{B464CB33-284A-42BD-9752-3827DB7B6B47}" type="presParOf" srcId="{915D97A8-5792-44F0-98D3-60D79FB77C26}" destId="{2B15EA83-B357-4F9D-B63D-81C22563D0AE}" srcOrd="8" destOrd="0" presId="urn:microsoft.com/office/officeart/2005/8/layout/vList2"/>
    <dgm:cxn modelId="{C15689B0-F968-491D-8E4A-A00A4B30B280}" type="presParOf" srcId="{915D97A8-5792-44F0-98D3-60D79FB77C26}" destId="{39D6B156-E875-4CD6-A12B-95AB336AE045}" srcOrd="9" destOrd="0" presId="urn:microsoft.com/office/officeart/2005/8/layout/vList2"/>
    <dgm:cxn modelId="{FBF7D836-9B69-4C6B-9E53-D0D457E920CC}" type="presParOf" srcId="{915D97A8-5792-44F0-98D3-60D79FB77C26}" destId="{BF2E4AC1-B75D-479B-BD45-6F35E5969C9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9B4AE5-E5EB-4543-B5EE-AA3AE263E77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118DB21-C8C1-4A5E-B8D0-4DD628C4AC0B}">
      <dgm:prSet custT="1"/>
      <dgm:spPr/>
      <dgm:t>
        <a:bodyPr/>
        <a:lstStyle/>
        <a:p>
          <a:pPr>
            <a:defRPr cap="all"/>
          </a:pPr>
          <a:r>
            <a:rPr lang="en-US" sz="1400" dirty="0"/>
            <a:t>In conclusion, I was surprised to find that rebounds were just as if not more impactful than other defensive statistics like steals and blocks in affecting a teams chance of ending up victorious.</a:t>
          </a:r>
        </a:p>
      </dgm:t>
    </dgm:pt>
    <dgm:pt modelId="{08F3FFBC-A1F7-4891-BFA4-B9847621CF0A}" type="parTrans" cxnId="{A124EA06-B6F5-40EE-819B-5A1428485342}">
      <dgm:prSet/>
      <dgm:spPr/>
      <dgm:t>
        <a:bodyPr/>
        <a:lstStyle/>
        <a:p>
          <a:endParaRPr lang="en-US"/>
        </a:p>
      </dgm:t>
    </dgm:pt>
    <dgm:pt modelId="{071C3410-409A-4013-A14E-495769C17D33}" type="sibTrans" cxnId="{A124EA06-B6F5-40EE-819B-5A1428485342}">
      <dgm:prSet/>
      <dgm:spPr/>
      <dgm:t>
        <a:bodyPr/>
        <a:lstStyle/>
        <a:p>
          <a:endParaRPr lang="en-US"/>
        </a:p>
      </dgm:t>
    </dgm:pt>
    <dgm:pt modelId="{E712210C-6933-44B2-ACF4-46D20AFE9C8A}">
      <dgm:prSet custT="1"/>
      <dgm:spPr/>
      <dgm:t>
        <a:bodyPr/>
        <a:lstStyle/>
        <a:p>
          <a:pPr>
            <a:defRPr cap="all"/>
          </a:pPr>
          <a:r>
            <a:rPr lang="en-US" sz="1600" dirty="0"/>
            <a:t>The best ways to impact the outcome of the game based on my analysis is to reduce the opponents’ points which can be done through various means.</a:t>
          </a:r>
        </a:p>
      </dgm:t>
    </dgm:pt>
    <dgm:pt modelId="{ABA2317A-3218-45AC-BDC9-AB90DBB66B20}" type="parTrans" cxnId="{9DCCA094-A37D-4F1D-A1C5-FC66F2501BC4}">
      <dgm:prSet/>
      <dgm:spPr/>
      <dgm:t>
        <a:bodyPr/>
        <a:lstStyle/>
        <a:p>
          <a:endParaRPr lang="en-US"/>
        </a:p>
      </dgm:t>
    </dgm:pt>
    <dgm:pt modelId="{C98E8A3C-77F5-4D3F-B379-9D8AF6AA02A7}" type="sibTrans" cxnId="{9DCCA094-A37D-4F1D-A1C5-FC66F2501BC4}">
      <dgm:prSet/>
      <dgm:spPr/>
      <dgm:t>
        <a:bodyPr/>
        <a:lstStyle/>
        <a:p>
          <a:endParaRPr lang="en-US"/>
        </a:p>
      </dgm:t>
    </dgm:pt>
    <dgm:pt modelId="{283D2E15-7A67-47D5-A0D6-89A6C4CAC78D}">
      <dgm:prSet custT="1"/>
      <dgm:spPr/>
      <dgm:t>
        <a:bodyPr/>
        <a:lstStyle/>
        <a:p>
          <a:pPr>
            <a:defRPr cap="all"/>
          </a:pPr>
          <a:r>
            <a:rPr lang="en-US" sz="1600" dirty="0"/>
            <a:t>One such way is to reduce an opponents’ field goal percentage through increasing the pressure on shooters by covering them more tightly. </a:t>
          </a:r>
        </a:p>
      </dgm:t>
    </dgm:pt>
    <dgm:pt modelId="{D234081E-042A-49AC-9184-B2F3A419E329}" type="parTrans" cxnId="{8B65ED65-7A58-41FC-A432-3A4F7DEC88AB}">
      <dgm:prSet/>
      <dgm:spPr/>
      <dgm:t>
        <a:bodyPr/>
        <a:lstStyle/>
        <a:p>
          <a:endParaRPr lang="en-US"/>
        </a:p>
      </dgm:t>
    </dgm:pt>
    <dgm:pt modelId="{2E29742B-6B7B-4663-BE8A-64BF07850D80}" type="sibTrans" cxnId="{8B65ED65-7A58-41FC-A432-3A4F7DEC88AB}">
      <dgm:prSet/>
      <dgm:spPr/>
      <dgm:t>
        <a:bodyPr/>
        <a:lstStyle/>
        <a:p>
          <a:endParaRPr lang="en-US"/>
        </a:p>
      </dgm:t>
    </dgm:pt>
    <dgm:pt modelId="{11CFA5F6-9378-4A56-B8A0-2DDE12A3AD9B}">
      <dgm:prSet custT="1"/>
      <dgm:spPr/>
      <dgm:t>
        <a:bodyPr/>
        <a:lstStyle/>
        <a:p>
          <a:pPr>
            <a:defRPr cap="all"/>
          </a:pPr>
          <a:r>
            <a:rPr lang="en-US" sz="1400" dirty="0"/>
            <a:t>Rebounding rate was impactful but can only be altered by not allowing the other team to get the offensive rebound which is a quintessential fundamental of defense.</a:t>
          </a:r>
        </a:p>
      </dgm:t>
    </dgm:pt>
    <dgm:pt modelId="{5BA2FF74-5387-4BD0-95F7-64864CBF09CD}" type="parTrans" cxnId="{5771B893-23E1-4DA9-9B11-E72467458BFC}">
      <dgm:prSet/>
      <dgm:spPr/>
      <dgm:t>
        <a:bodyPr/>
        <a:lstStyle/>
        <a:p>
          <a:endParaRPr lang="en-US"/>
        </a:p>
      </dgm:t>
    </dgm:pt>
    <dgm:pt modelId="{FBA5EE95-5CC3-478D-A026-B0C3EFD61245}" type="sibTrans" cxnId="{5771B893-23E1-4DA9-9B11-E72467458BFC}">
      <dgm:prSet/>
      <dgm:spPr/>
      <dgm:t>
        <a:bodyPr/>
        <a:lstStyle/>
        <a:p>
          <a:endParaRPr lang="en-US"/>
        </a:p>
      </dgm:t>
    </dgm:pt>
    <dgm:pt modelId="{BE2D91B7-F237-4A35-A871-970473CC1AB8}">
      <dgm:prSet/>
      <dgm:spPr/>
      <dgm:t>
        <a:bodyPr/>
        <a:lstStyle/>
        <a:p>
          <a:pPr>
            <a:defRPr cap="all"/>
          </a:pPr>
          <a:r>
            <a:rPr lang="en-US" dirty="0"/>
            <a:t>Although steals and blocks do make a difference the results of my analysis lead me to believe that emphasis should be placed on rebounding. Field goal percentage does have an affect but 3-point field goal percentage is somewhat random and so not too much extra priority should not be given to guarding three pointers over regular shots.</a:t>
          </a:r>
        </a:p>
      </dgm:t>
    </dgm:pt>
    <dgm:pt modelId="{CDAF2A45-6C1E-41F3-8CC2-E12B5F66FA6F}" type="parTrans" cxnId="{8B8F8638-261D-4803-89AA-7CD70B3C9E8E}">
      <dgm:prSet/>
      <dgm:spPr/>
      <dgm:t>
        <a:bodyPr/>
        <a:lstStyle/>
        <a:p>
          <a:endParaRPr lang="en-US"/>
        </a:p>
      </dgm:t>
    </dgm:pt>
    <dgm:pt modelId="{3DF6920E-B11A-44C7-8F2E-FA2F848D9B4A}" type="sibTrans" cxnId="{8B8F8638-261D-4803-89AA-7CD70B3C9E8E}">
      <dgm:prSet/>
      <dgm:spPr/>
      <dgm:t>
        <a:bodyPr/>
        <a:lstStyle/>
        <a:p>
          <a:endParaRPr lang="en-US"/>
        </a:p>
      </dgm:t>
    </dgm:pt>
    <dgm:pt modelId="{AE5216A7-F22E-43B9-84AD-F299E2890996}" type="pres">
      <dgm:prSet presAssocID="{CF9B4AE5-E5EB-4543-B5EE-AA3AE263E77C}" presName="root" presStyleCnt="0">
        <dgm:presLayoutVars>
          <dgm:dir/>
          <dgm:resizeHandles val="exact"/>
        </dgm:presLayoutVars>
      </dgm:prSet>
      <dgm:spPr/>
    </dgm:pt>
    <dgm:pt modelId="{AEBDF992-EE07-4F64-8E44-3384F0C49658}" type="pres">
      <dgm:prSet presAssocID="{E118DB21-C8C1-4A5E-B8D0-4DD628C4AC0B}" presName="compNode" presStyleCnt="0"/>
      <dgm:spPr/>
    </dgm:pt>
    <dgm:pt modelId="{41F08AD1-1B67-44BA-9560-E7C2A8A13CD3}" type="pres">
      <dgm:prSet presAssocID="{E118DB21-C8C1-4A5E-B8D0-4DD628C4AC0B}" presName="iconBgRect" presStyleLbl="bgShp" presStyleIdx="0" presStyleCnt="5" custScaleX="235192" custScaleY="273395" custLinFactY="-100000" custLinFactNeighborX="-1340" custLinFactNeighborY="-112508"/>
      <dgm:spPr>
        <a:prstGeom prst="round2DiagRect">
          <a:avLst>
            <a:gd name="adj1" fmla="val 29727"/>
            <a:gd name="adj2" fmla="val 0"/>
          </a:avLst>
        </a:prstGeom>
      </dgm:spPr>
    </dgm:pt>
    <dgm:pt modelId="{A6E4A41D-725E-4B75-B771-3FFE5A4A5C2C}" type="pres">
      <dgm:prSet presAssocID="{E118DB21-C8C1-4A5E-B8D0-4DD628C4AC0B}" presName="iconRect" presStyleLbl="node1" presStyleIdx="0" presStyleCnt="5" custScaleX="293925" custScaleY="311956" custLinFactY="-57213" custLinFactNeighborX="-6802"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ketball"/>
        </a:ext>
      </dgm:extLst>
    </dgm:pt>
    <dgm:pt modelId="{1551131E-8C44-4174-B555-E1ECCFF3E1DC}" type="pres">
      <dgm:prSet presAssocID="{E118DB21-C8C1-4A5E-B8D0-4DD628C4AC0B}" presName="spaceRect" presStyleCnt="0"/>
      <dgm:spPr/>
    </dgm:pt>
    <dgm:pt modelId="{FB6FC53B-6E31-486F-BA84-D74ACCF0773C}" type="pres">
      <dgm:prSet presAssocID="{E118DB21-C8C1-4A5E-B8D0-4DD628C4AC0B}" presName="textRect" presStyleLbl="revTx" presStyleIdx="0" presStyleCnt="5" custScaleX="134277" custScaleY="131536" custLinFactNeighborY="66669">
        <dgm:presLayoutVars>
          <dgm:chMax val="1"/>
          <dgm:chPref val="1"/>
        </dgm:presLayoutVars>
      </dgm:prSet>
      <dgm:spPr/>
    </dgm:pt>
    <dgm:pt modelId="{AFC2D04A-7605-4E5E-8592-C80A764E9193}" type="pres">
      <dgm:prSet presAssocID="{071C3410-409A-4013-A14E-495769C17D33}" presName="sibTrans" presStyleCnt="0"/>
      <dgm:spPr/>
    </dgm:pt>
    <dgm:pt modelId="{21E0A040-F1CB-41A4-B8F4-C5CB628D68D0}" type="pres">
      <dgm:prSet presAssocID="{E712210C-6933-44B2-ACF4-46D20AFE9C8A}" presName="compNode" presStyleCnt="0"/>
      <dgm:spPr/>
    </dgm:pt>
    <dgm:pt modelId="{6E07C780-4DE7-44D7-B98F-5F0315FC86F0}" type="pres">
      <dgm:prSet presAssocID="{E712210C-6933-44B2-ACF4-46D20AFE9C8A}" presName="iconBgRect" presStyleLbl="bgShp" presStyleIdx="1" presStyleCnt="5" custScaleX="215495" custScaleY="270174" custLinFactNeighborX="-10903" custLinFactNeighborY="-36729"/>
      <dgm:spPr>
        <a:prstGeom prst="round2DiagRect">
          <a:avLst>
            <a:gd name="adj1" fmla="val 29727"/>
            <a:gd name="adj2" fmla="val 0"/>
          </a:avLst>
        </a:prstGeom>
      </dgm:spPr>
    </dgm:pt>
    <dgm:pt modelId="{12B1DD86-35D7-43DC-A0FF-FFF90166C504}" type="pres">
      <dgm:prSet presAssocID="{E712210C-6933-44B2-ACF4-46D20AFE9C8A}" presName="iconRect" presStyleLbl="node1" presStyleIdx="1" presStyleCnt="5" custScaleX="332637" custScaleY="337440" custLinFactY="-38534" custLinFactNeighborX="-22809"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26CFBC1-5E65-4ED5-AACC-80EC2FDBC5E0}" type="pres">
      <dgm:prSet presAssocID="{E712210C-6933-44B2-ACF4-46D20AFE9C8A}" presName="spaceRect" presStyleCnt="0"/>
      <dgm:spPr/>
    </dgm:pt>
    <dgm:pt modelId="{9D47BF73-2313-46B1-8489-A3F9E0105B88}" type="pres">
      <dgm:prSet presAssocID="{E712210C-6933-44B2-ACF4-46D20AFE9C8A}" presName="textRect" presStyleLbl="revTx" presStyleIdx="1" presStyleCnt="5" custScaleX="155449" custScaleY="89025" custLinFactNeighborX="-1737" custLinFactNeighborY="17105">
        <dgm:presLayoutVars>
          <dgm:chMax val="1"/>
          <dgm:chPref val="1"/>
        </dgm:presLayoutVars>
      </dgm:prSet>
      <dgm:spPr/>
    </dgm:pt>
    <dgm:pt modelId="{349A4128-86A0-4BEF-81F4-CA883F7F2E18}" type="pres">
      <dgm:prSet presAssocID="{C98E8A3C-77F5-4D3F-B379-9D8AF6AA02A7}" presName="sibTrans" presStyleCnt="0"/>
      <dgm:spPr/>
    </dgm:pt>
    <dgm:pt modelId="{1A2870EE-E56D-4F49-9DB4-AB9AFE209805}" type="pres">
      <dgm:prSet presAssocID="{283D2E15-7A67-47D5-A0D6-89A6C4CAC78D}" presName="compNode" presStyleCnt="0"/>
      <dgm:spPr/>
    </dgm:pt>
    <dgm:pt modelId="{75F09F64-8155-4D13-9989-276C0402E03F}" type="pres">
      <dgm:prSet presAssocID="{283D2E15-7A67-47D5-A0D6-89A6C4CAC78D}" presName="iconBgRect" presStyleLbl="bgShp" presStyleIdx="2" presStyleCnt="5" custScaleX="211230" custScaleY="266032" custLinFactY="-53862" custLinFactNeighborX="-7076" custLinFactNeighborY="-100000"/>
      <dgm:spPr>
        <a:prstGeom prst="round2DiagRect">
          <a:avLst>
            <a:gd name="adj1" fmla="val 29727"/>
            <a:gd name="adj2" fmla="val 0"/>
          </a:avLst>
        </a:prstGeom>
      </dgm:spPr>
    </dgm:pt>
    <dgm:pt modelId="{ADC0C120-BF8F-4421-8AD8-81A2D55EB175}" type="pres">
      <dgm:prSet presAssocID="{283D2E15-7A67-47D5-A0D6-89A6C4CAC78D}" presName="iconRect" presStyleLbl="node1" presStyleIdx="2" presStyleCnt="5" custScaleX="242541" custScaleY="380047" custLinFactY="-100000" custLinFactNeighborX="-19730" custLinFactNeighborY="-1680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DFD6A1BC-930A-4D1B-BA5C-C46876F3B2D9}" type="pres">
      <dgm:prSet presAssocID="{283D2E15-7A67-47D5-A0D6-89A6C4CAC78D}" presName="spaceRect" presStyleCnt="0"/>
      <dgm:spPr/>
    </dgm:pt>
    <dgm:pt modelId="{02EA39CA-52CE-4767-B804-DFD11DF235CA}" type="pres">
      <dgm:prSet presAssocID="{283D2E15-7A67-47D5-A0D6-89A6C4CAC78D}" presName="textRect" presStyleLbl="revTx" presStyleIdx="2" presStyleCnt="5">
        <dgm:presLayoutVars>
          <dgm:chMax val="1"/>
          <dgm:chPref val="1"/>
        </dgm:presLayoutVars>
      </dgm:prSet>
      <dgm:spPr/>
    </dgm:pt>
    <dgm:pt modelId="{9343A410-1439-4F10-AD58-33477355BE19}" type="pres">
      <dgm:prSet presAssocID="{2E29742B-6B7B-4663-BE8A-64BF07850D80}" presName="sibTrans" presStyleCnt="0"/>
      <dgm:spPr/>
    </dgm:pt>
    <dgm:pt modelId="{EC00885B-DAD1-40F2-BE6D-A6313488A94C}" type="pres">
      <dgm:prSet presAssocID="{11CFA5F6-9378-4A56-B8A0-2DDE12A3AD9B}" presName="compNode" presStyleCnt="0"/>
      <dgm:spPr/>
    </dgm:pt>
    <dgm:pt modelId="{7711117C-09C3-430B-96BB-8D167EF2AA2B}" type="pres">
      <dgm:prSet presAssocID="{11CFA5F6-9378-4A56-B8A0-2DDE12A3AD9B}" presName="iconBgRect" presStyleLbl="bgShp" presStyleIdx="3" presStyleCnt="5" custScaleX="167597" custScaleY="276236" custLinFactNeighborX="-4271" custLinFactNeighborY="-60072"/>
      <dgm:spPr>
        <a:prstGeom prst="round2DiagRect">
          <a:avLst>
            <a:gd name="adj1" fmla="val 29727"/>
            <a:gd name="adj2" fmla="val 0"/>
          </a:avLst>
        </a:prstGeom>
      </dgm:spPr>
    </dgm:pt>
    <dgm:pt modelId="{B8C29EB2-6E11-498C-87C1-A0824A837862}" type="pres">
      <dgm:prSet presAssocID="{11CFA5F6-9378-4A56-B8A0-2DDE12A3AD9B}" presName="iconRect" presStyleLbl="node1" presStyleIdx="3" presStyleCnt="5" custScaleX="296472" custScaleY="331065" custLinFactY="-65922"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me controller"/>
        </a:ext>
      </dgm:extLst>
    </dgm:pt>
    <dgm:pt modelId="{6BB90C78-A3DD-4024-A862-8CCDCB7A9D12}" type="pres">
      <dgm:prSet presAssocID="{11CFA5F6-9378-4A56-B8A0-2DDE12A3AD9B}" presName="spaceRect" presStyleCnt="0"/>
      <dgm:spPr/>
    </dgm:pt>
    <dgm:pt modelId="{43C175C7-243B-478C-AF8E-E2EAB8FBB4E9}" type="pres">
      <dgm:prSet presAssocID="{11CFA5F6-9378-4A56-B8A0-2DDE12A3AD9B}" presName="textRect" presStyleLbl="revTx" presStyleIdx="3" presStyleCnt="5">
        <dgm:presLayoutVars>
          <dgm:chMax val="1"/>
          <dgm:chPref val="1"/>
        </dgm:presLayoutVars>
      </dgm:prSet>
      <dgm:spPr/>
    </dgm:pt>
    <dgm:pt modelId="{A90308E1-D71E-485D-9A55-EB7A15F22A7C}" type="pres">
      <dgm:prSet presAssocID="{FBA5EE95-5CC3-478D-A026-B0C3EFD61245}" presName="sibTrans" presStyleCnt="0"/>
      <dgm:spPr/>
    </dgm:pt>
    <dgm:pt modelId="{288C9863-D9B4-4F5C-9814-3EE8E416011F}" type="pres">
      <dgm:prSet presAssocID="{BE2D91B7-F237-4A35-A871-970473CC1AB8}" presName="compNode" presStyleCnt="0"/>
      <dgm:spPr/>
    </dgm:pt>
    <dgm:pt modelId="{540CDC72-94D4-435C-8048-1793B5267DB9}" type="pres">
      <dgm:prSet presAssocID="{BE2D91B7-F237-4A35-A871-970473CC1AB8}" presName="iconBgRect" presStyleLbl="bgShp" presStyleIdx="4" presStyleCnt="5" custScaleX="158787" custScaleY="313956" custLinFactY="-12936" custLinFactNeighborX="1633" custLinFactNeighborY="-100000"/>
      <dgm:spPr>
        <a:prstGeom prst="round2DiagRect">
          <a:avLst>
            <a:gd name="adj1" fmla="val 29727"/>
            <a:gd name="adj2" fmla="val 0"/>
          </a:avLst>
        </a:prstGeom>
      </dgm:spPr>
    </dgm:pt>
    <dgm:pt modelId="{1BFBC7CE-B4E5-461C-B514-EB5ABDA98D6B}" type="pres">
      <dgm:prSet presAssocID="{BE2D91B7-F237-4A35-A871-970473CC1AB8}" presName="iconRect" presStyleLbl="node1" presStyleIdx="4" presStyleCnt="5" custScaleX="229397" custScaleY="197717" custLinFactY="-21126" custLinFactNeighborY="-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rritant"/>
        </a:ext>
      </dgm:extLst>
    </dgm:pt>
    <dgm:pt modelId="{B7FE4270-71EB-4FB8-8CBA-5EA60AE07ECF}" type="pres">
      <dgm:prSet presAssocID="{BE2D91B7-F237-4A35-A871-970473CC1AB8}" presName="spaceRect" presStyleCnt="0"/>
      <dgm:spPr/>
    </dgm:pt>
    <dgm:pt modelId="{6F05157F-FFE2-4713-AE66-32F6EAAB527D}" type="pres">
      <dgm:prSet presAssocID="{BE2D91B7-F237-4A35-A871-970473CC1AB8}" presName="textRect" presStyleLbl="revTx" presStyleIdx="4" presStyleCnt="5" custScaleX="162674" custScaleY="207896" custLinFactNeighborY="50214">
        <dgm:presLayoutVars>
          <dgm:chMax val="1"/>
          <dgm:chPref val="1"/>
        </dgm:presLayoutVars>
      </dgm:prSet>
      <dgm:spPr/>
    </dgm:pt>
  </dgm:ptLst>
  <dgm:cxnLst>
    <dgm:cxn modelId="{A124EA06-B6F5-40EE-819B-5A1428485342}" srcId="{CF9B4AE5-E5EB-4543-B5EE-AA3AE263E77C}" destId="{E118DB21-C8C1-4A5E-B8D0-4DD628C4AC0B}" srcOrd="0" destOrd="0" parTransId="{08F3FFBC-A1F7-4891-BFA4-B9847621CF0A}" sibTransId="{071C3410-409A-4013-A14E-495769C17D33}"/>
    <dgm:cxn modelId="{8B8F8638-261D-4803-89AA-7CD70B3C9E8E}" srcId="{CF9B4AE5-E5EB-4543-B5EE-AA3AE263E77C}" destId="{BE2D91B7-F237-4A35-A871-970473CC1AB8}" srcOrd="4" destOrd="0" parTransId="{CDAF2A45-6C1E-41F3-8CC2-E12B5F66FA6F}" sibTransId="{3DF6920E-B11A-44C7-8F2E-FA2F848D9B4A}"/>
    <dgm:cxn modelId="{8B65ED65-7A58-41FC-A432-3A4F7DEC88AB}" srcId="{CF9B4AE5-E5EB-4543-B5EE-AA3AE263E77C}" destId="{283D2E15-7A67-47D5-A0D6-89A6C4CAC78D}" srcOrd="2" destOrd="0" parTransId="{D234081E-042A-49AC-9184-B2F3A419E329}" sibTransId="{2E29742B-6B7B-4663-BE8A-64BF07850D80}"/>
    <dgm:cxn modelId="{AF0F1157-4C24-424C-94C1-F81502BE3E20}" type="presOf" srcId="{BE2D91B7-F237-4A35-A871-970473CC1AB8}" destId="{6F05157F-FFE2-4713-AE66-32F6EAAB527D}" srcOrd="0" destOrd="0" presId="urn:microsoft.com/office/officeart/2018/5/layout/IconLeafLabelList"/>
    <dgm:cxn modelId="{47030C81-BF51-473E-AEB9-59DA3962D6FD}" type="presOf" srcId="{283D2E15-7A67-47D5-A0D6-89A6C4CAC78D}" destId="{02EA39CA-52CE-4767-B804-DFD11DF235CA}" srcOrd="0" destOrd="0" presId="urn:microsoft.com/office/officeart/2018/5/layout/IconLeafLabelList"/>
    <dgm:cxn modelId="{5771B893-23E1-4DA9-9B11-E72467458BFC}" srcId="{CF9B4AE5-E5EB-4543-B5EE-AA3AE263E77C}" destId="{11CFA5F6-9378-4A56-B8A0-2DDE12A3AD9B}" srcOrd="3" destOrd="0" parTransId="{5BA2FF74-5387-4BD0-95F7-64864CBF09CD}" sibTransId="{FBA5EE95-5CC3-478D-A026-B0C3EFD61245}"/>
    <dgm:cxn modelId="{9DCCA094-A37D-4F1D-A1C5-FC66F2501BC4}" srcId="{CF9B4AE5-E5EB-4543-B5EE-AA3AE263E77C}" destId="{E712210C-6933-44B2-ACF4-46D20AFE9C8A}" srcOrd="1" destOrd="0" parTransId="{ABA2317A-3218-45AC-BDC9-AB90DBB66B20}" sibTransId="{C98E8A3C-77F5-4D3F-B379-9D8AF6AA02A7}"/>
    <dgm:cxn modelId="{9603F497-8246-436D-8FF5-7231D07396E5}" type="presOf" srcId="{E118DB21-C8C1-4A5E-B8D0-4DD628C4AC0B}" destId="{FB6FC53B-6E31-486F-BA84-D74ACCF0773C}" srcOrd="0" destOrd="0" presId="urn:microsoft.com/office/officeart/2018/5/layout/IconLeafLabelList"/>
    <dgm:cxn modelId="{59087399-0417-4AC3-BD68-7A301DFC3347}" type="presOf" srcId="{E712210C-6933-44B2-ACF4-46D20AFE9C8A}" destId="{9D47BF73-2313-46B1-8489-A3F9E0105B88}" srcOrd="0" destOrd="0" presId="urn:microsoft.com/office/officeart/2018/5/layout/IconLeafLabelList"/>
    <dgm:cxn modelId="{8419C8B9-FA69-4DD5-95B1-7BCE6231E927}" type="presOf" srcId="{CF9B4AE5-E5EB-4543-B5EE-AA3AE263E77C}" destId="{AE5216A7-F22E-43B9-84AD-F299E2890996}" srcOrd="0" destOrd="0" presId="urn:microsoft.com/office/officeart/2018/5/layout/IconLeafLabelList"/>
    <dgm:cxn modelId="{2FC497F8-6CD6-4D9F-9BC7-CB27EFA372FA}" type="presOf" srcId="{11CFA5F6-9378-4A56-B8A0-2DDE12A3AD9B}" destId="{43C175C7-243B-478C-AF8E-E2EAB8FBB4E9}" srcOrd="0" destOrd="0" presId="urn:microsoft.com/office/officeart/2018/5/layout/IconLeafLabelList"/>
    <dgm:cxn modelId="{AC6D7AFA-DAF6-4C61-979F-A83CB2196720}" type="presParOf" srcId="{AE5216A7-F22E-43B9-84AD-F299E2890996}" destId="{AEBDF992-EE07-4F64-8E44-3384F0C49658}" srcOrd="0" destOrd="0" presId="urn:microsoft.com/office/officeart/2018/5/layout/IconLeafLabelList"/>
    <dgm:cxn modelId="{BB4FB6DA-FABD-4C0B-9921-9977ABF5C56C}" type="presParOf" srcId="{AEBDF992-EE07-4F64-8E44-3384F0C49658}" destId="{41F08AD1-1B67-44BA-9560-E7C2A8A13CD3}" srcOrd="0" destOrd="0" presId="urn:microsoft.com/office/officeart/2018/5/layout/IconLeafLabelList"/>
    <dgm:cxn modelId="{9066A5D1-564F-4108-8D30-27BD11D7A076}" type="presParOf" srcId="{AEBDF992-EE07-4F64-8E44-3384F0C49658}" destId="{A6E4A41D-725E-4B75-B771-3FFE5A4A5C2C}" srcOrd="1" destOrd="0" presId="urn:microsoft.com/office/officeart/2018/5/layout/IconLeafLabelList"/>
    <dgm:cxn modelId="{122FD997-ABD0-4E5B-B104-7E4F2E596205}" type="presParOf" srcId="{AEBDF992-EE07-4F64-8E44-3384F0C49658}" destId="{1551131E-8C44-4174-B555-E1ECCFF3E1DC}" srcOrd="2" destOrd="0" presId="urn:microsoft.com/office/officeart/2018/5/layout/IconLeafLabelList"/>
    <dgm:cxn modelId="{EC285489-7CF3-444E-9F31-6B0749FA0A66}" type="presParOf" srcId="{AEBDF992-EE07-4F64-8E44-3384F0C49658}" destId="{FB6FC53B-6E31-486F-BA84-D74ACCF0773C}" srcOrd="3" destOrd="0" presId="urn:microsoft.com/office/officeart/2018/5/layout/IconLeafLabelList"/>
    <dgm:cxn modelId="{80928CB2-595E-4296-B4F6-67FDC7AB1975}" type="presParOf" srcId="{AE5216A7-F22E-43B9-84AD-F299E2890996}" destId="{AFC2D04A-7605-4E5E-8592-C80A764E9193}" srcOrd="1" destOrd="0" presId="urn:microsoft.com/office/officeart/2018/5/layout/IconLeafLabelList"/>
    <dgm:cxn modelId="{2D2378D7-734E-4270-AF86-38ACBE894DF6}" type="presParOf" srcId="{AE5216A7-F22E-43B9-84AD-F299E2890996}" destId="{21E0A040-F1CB-41A4-B8F4-C5CB628D68D0}" srcOrd="2" destOrd="0" presId="urn:microsoft.com/office/officeart/2018/5/layout/IconLeafLabelList"/>
    <dgm:cxn modelId="{A514DC64-5121-4964-B8FD-C306268EBBB4}" type="presParOf" srcId="{21E0A040-F1CB-41A4-B8F4-C5CB628D68D0}" destId="{6E07C780-4DE7-44D7-B98F-5F0315FC86F0}" srcOrd="0" destOrd="0" presId="urn:microsoft.com/office/officeart/2018/5/layout/IconLeafLabelList"/>
    <dgm:cxn modelId="{3E616319-73A2-48A4-8460-13B81791A7C8}" type="presParOf" srcId="{21E0A040-F1CB-41A4-B8F4-C5CB628D68D0}" destId="{12B1DD86-35D7-43DC-A0FF-FFF90166C504}" srcOrd="1" destOrd="0" presId="urn:microsoft.com/office/officeart/2018/5/layout/IconLeafLabelList"/>
    <dgm:cxn modelId="{E3A6BC8A-00F8-4DB8-9EC1-14B9DC229A3D}" type="presParOf" srcId="{21E0A040-F1CB-41A4-B8F4-C5CB628D68D0}" destId="{E26CFBC1-5E65-4ED5-AACC-80EC2FDBC5E0}" srcOrd="2" destOrd="0" presId="urn:microsoft.com/office/officeart/2018/5/layout/IconLeafLabelList"/>
    <dgm:cxn modelId="{0F2FA1F8-A54F-460B-B01B-9C38DFACFE88}" type="presParOf" srcId="{21E0A040-F1CB-41A4-B8F4-C5CB628D68D0}" destId="{9D47BF73-2313-46B1-8489-A3F9E0105B88}" srcOrd="3" destOrd="0" presId="urn:microsoft.com/office/officeart/2018/5/layout/IconLeafLabelList"/>
    <dgm:cxn modelId="{8B608636-B7F6-463B-AC7B-50580CF85BE4}" type="presParOf" srcId="{AE5216A7-F22E-43B9-84AD-F299E2890996}" destId="{349A4128-86A0-4BEF-81F4-CA883F7F2E18}" srcOrd="3" destOrd="0" presId="urn:microsoft.com/office/officeart/2018/5/layout/IconLeafLabelList"/>
    <dgm:cxn modelId="{953FCB89-D154-4F9F-A6D6-A7032C1FD1DC}" type="presParOf" srcId="{AE5216A7-F22E-43B9-84AD-F299E2890996}" destId="{1A2870EE-E56D-4F49-9DB4-AB9AFE209805}" srcOrd="4" destOrd="0" presId="urn:microsoft.com/office/officeart/2018/5/layout/IconLeafLabelList"/>
    <dgm:cxn modelId="{30E809B5-A77F-4A5F-A973-2D5376000432}" type="presParOf" srcId="{1A2870EE-E56D-4F49-9DB4-AB9AFE209805}" destId="{75F09F64-8155-4D13-9989-276C0402E03F}" srcOrd="0" destOrd="0" presId="urn:microsoft.com/office/officeart/2018/5/layout/IconLeafLabelList"/>
    <dgm:cxn modelId="{568EAA07-5F09-4DB8-B49C-BBF5AFD99FD8}" type="presParOf" srcId="{1A2870EE-E56D-4F49-9DB4-AB9AFE209805}" destId="{ADC0C120-BF8F-4421-8AD8-81A2D55EB175}" srcOrd="1" destOrd="0" presId="urn:microsoft.com/office/officeart/2018/5/layout/IconLeafLabelList"/>
    <dgm:cxn modelId="{AF23A6A3-B639-49BA-BCDF-1A951F762D04}" type="presParOf" srcId="{1A2870EE-E56D-4F49-9DB4-AB9AFE209805}" destId="{DFD6A1BC-930A-4D1B-BA5C-C46876F3B2D9}" srcOrd="2" destOrd="0" presId="urn:microsoft.com/office/officeart/2018/5/layout/IconLeafLabelList"/>
    <dgm:cxn modelId="{926BF3A7-4477-476C-9F4F-6B89F8E223A9}" type="presParOf" srcId="{1A2870EE-E56D-4F49-9DB4-AB9AFE209805}" destId="{02EA39CA-52CE-4767-B804-DFD11DF235CA}" srcOrd="3" destOrd="0" presId="urn:microsoft.com/office/officeart/2018/5/layout/IconLeafLabelList"/>
    <dgm:cxn modelId="{D90B3504-3565-4EA3-BE72-D3BF5EA2C14C}" type="presParOf" srcId="{AE5216A7-F22E-43B9-84AD-F299E2890996}" destId="{9343A410-1439-4F10-AD58-33477355BE19}" srcOrd="5" destOrd="0" presId="urn:microsoft.com/office/officeart/2018/5/layout/IconLeafLabelList"/>
    <dgm:cxn modelId="{BC0E8A1A-215E-428C-8D29-19F643981F91}" type="presParOf" srcId="{AE5216A7-F22E-43B9-84AD-F299E2890996}" destId="{EC00885B-DAD1-40F2-BE6D-A6313488A94C}" srcOrd="6" destOrd="0" presId="urn:microsoft.com/office/officeart/2018/5/layout/IconLeafLabelList"/>
    <dgm:cxn modelId="{0469BC54-74C3-4638-960B-C306A722FB3E}" type="presParOf" srcId="{EC00885B-DAD1-40F2-BE6D-A6313488A94C}" destId="{7711117C-09C3-430B-96BB-8D167EF2AA2B}" srcOrd="0" destOrd="0" presId="urn:microsoft.com/office/officeart/2018/5/layout/IconLeafLabelList"/>
    <dgm:cxn modelId="{40B41124-77F4-447D-94AB-AC2EB64E0D8E}" type="presParOf" srcId="{EC00885B-DAD1-40F2-BE6D-A6313488A94C}" destId="{B8C29EB2-6E11-498C-87C1-A0824A837862}" srcOrd="1" destOrd="0" presId="urn:microsoft.com/office/officeart/2018/5/layout/IconLeafLabelList"/>
    <dgm:cxn modelId="{5012C321-8CC6-4D8A-9236-F0E1FE8BF088}" type="presParOf" srcId="{EC00885B-DAD1-40F2-BE6D-A6313488A94C}" destId="{6BB90C78-A3DD-4024-A862-8CCDCB7A9D12}" srcOrd="2" destOrd="0" presId="urn:microsoft.com/office/officeart/2018/5/layout/IconLeafLabelList"/>
    <dgm:cxn modelId="{21F3EB94-7B35-4530-9ACF-A3E651EEEBDE}" type="presParOf" srcId="{EC00885B-DAD1-40F2-BE6D-A6313488A94C}" destId="{43C175C7-243B-478C-AF8E-E2EAB8FBB4E9}" srcOrd="3" destOrd="0" presId="urn:microsoft.com/office/officeart/2018/5/layout/IconLeafLabelList"/>
    <dgm:cxn modelId="{EC75DA57-829A-4FAE-AFF2-14F4AAF33902}" type="presParOf" srcId="{AE5216A7-F22E-43B9-84AD-F299E2890996}" destId="{A90308E1-D71E-485D-9A55-EB7A15F22A7C}" srcOrd="7" destOrd="0" presId="urn:microsoft.com/office/officeart/2018/5/layout/IconLeafLabelList"/>
    <dgm:cxn modelId="{D429B51D-826A-4FF0-BF5C-23D8C442BDD0}" type="presParOf" srcId="{AE5216A7-F22E-43B9-84AD-F299E2890996}" destId="{288C9863-D9B4-4F5C-9814-3EE8E416011F}" srcOrd="8" destOrd="0" presId="urn:microsoft.com/office/officeart/2018/5/layout/IconLeafLabelList"/>
    <dgm:cxn modelId="{3C804590-900F-437C-8148-C4E8665776D1}" type="presParOf" srcId="{288C9863-D9B4-4F5C-9814-3EE8E416011F}" destId="{540CDC72-94D4-435C-8048-1793B5267DB9}" srcOrd="0" destOrd="0" presId="urn:microsoft.com/office/officeart/2018/5/layout/IconLeafLabelList"/>
    <dgm:cxn modelId="{9AF53413-7BBD-4299-824F-33152A821CE6}" type="presParOf" srcId="{288C9863-D9B4-4F5C-9814-3EE8E416011F}" destId="{1BFBC7CE-B4E5-461C-B514-EB5ABDA98D6B}" srcOrd="1" destOrd="0" presId="urn:microsoft.com/office/officeart/2018/5/layout/IconLeafLabelList"/>
    <dgm:cxn modelId="{C2BFA852-A0DF-44EE-BDAF-16C0CF1A49E7}" type="presParOf" srcId="{288C9863-D9B4-4F5C-9814-3EE8E416011F}" destId="{B7FE4270-71EB-4FB8-8CBA-5EA60AE07ECF}" srcOrd="2" destOrd="0" presId="urn:microsoft.com/office/officeart/2018/5/layout/IconLeafLabelList"/>
    <dgm:cxn modelId="{E11B599A-7D3C-41B7-9717-345305C9CE3E}" type="presParOf" srcId="{288C9863-D9B4-4F5C-9814-3EE8E416011F}" destId="{6F05157F-FFE2-4713-AE66-32F6EAAB527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E1C75-CBD2-4010-8E68-EE7499C1CB09}">
      <dsp:nvSpPr>
        <dsp:cNvPr id="0" name=""/>
        <dsp:cNvSpPr/>
      </dsp:nvSpPr>
      <dsp:spPr>
        <a:xfrm>
          <a:off x="0" y="159866"/>
          <a:ext cx="5927575" cy="73007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Then cleaned the data:</a:t>
          </a:r>
        </a:p>
      </dsp:txBody>
      <dsp:txXfrm>
        <a:off x="35640" y="195506"/>
        <a:ext cx="5856295" cy="658799"/>
      </dsp:txXfrm>
    </dsp:sp>
    <dsp:sp modelId="{46988CAA-99AF-4187-9493-33426C443340}">
      <dsp:nvSpPr>
        <dsp:cNvPr id="0" name=""/>
        <dsp:cNvSpPr/>
      </dsp:nvSpPr>
      <dsp:spPr>
        <a:xfrm>
          <a:off x="0" y="889946"/>
          <a:ext cx="5927575" cy="450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201"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Removed one outlier game where no stats were recorded</a:t>
          </a:r>
        </a:p>
        <a:p>
          <a:pPr marL="228600" lvl="1" indent="-228600" algn="l" defTabSz="1111250">
            <a:lnSpc>
              <a:spcPct val="90000"/>
            </a:lnSpc>
            <a:spcBef>
              <a:spcPct val="0"/>
            </a:spcBef>
            <a:spcAft>
              <a:spcPct val="20000"/>
            </a:spcAft>
            <a:buChar char="•"/>
          </a:pPr>
          <a:r>
            <a:rPr lang="en-US" sz="2500" kern="1200"/>
            <a:t>Dropped nine variables which were either redundant, useless, or irrelevant</a:t>
          </a:r>
        </a:p>
        <a:p>
          <a:pPr marL="228600" lvl="1" indent="-228600" algn="l" defTabSz="1111250">
            <a:lnSpc>
              <a:spcPct val="90000"/>
            </a:lnSpc>
            <a:spcBef>
              <a:spcPct val="0"/>
            </a:spcBef>
            <a:spcAft>
              <a:spcPct val="20000"/>
            </a:spcAft>
            <a:buChar char="•"/>
          </a:pPr>
          <a:r>
            <a:rPr lang="en-US" sz="2500" kern="1200"/>
            <a:t>Fixed one record which had incorrect minutes</a:t>
          </a:r>
        </a:p>
        <a:p>
          <a:pPr marL="228600" lvl="1" indent="-228600" algn="l" defTabSz="1111250">
            <a:lnSpc>
              <a:spcPct val="90000"/>
            </a:lnSpc>
            <a:spcBef>
              <a:spcPct val="0"/>
            </a:spcBef>
            <a:spcAft>
              <a:spcPct val="20000"/>
            </a:spcAft>
            <a:buChar char="•"/>
          </a:pPr>
          <a:r>
            <a:rPr lang="en-US" sz="2500" kern="1200"/>
            <a:t>Normalized data which came from overtime games</a:t>
          </a:r>
        </a:p>
        <a:p>
          <a:pPr marL="228600" lvl="1" indent="-228600" algn="l" defTabSz="1111250">
            <a:lnSpc>
              <a:spcPct val="90000"/>
            </a:lnSpc>
            <a:spcBef>
              <a:spcPct val="0"/>
            </a:spcBef>
            <a:spcAft>
              <a:spcPct val="20000"/>
            </a:spcAft>
            <a:buChar char="•"/>
          </a:pPr>
          <a:r>
            <a:rPr lang="en-US" sz="2500" kern="1200"/>
            <a:t>Created 4 new variables</a:t>
          </a:r>
        </a:p>
        <a:p>
          <a:pPr marL="228600" lvl="1" indent="-228600" algn="l" defTabSz="1111250">
            <a:lnSpc>
              <a:spcPct val="90000"/>
            </a:lnSpc>
            <a:spcBef>
              <a:spcPct val="0"/>
            </a:spcBef>
            <a:spcAft>
              <a:spcPct val="20000"/>
            </a:spcAft>
            <a:buChar char="•"/>
          </a:pPr>
          <a:r>
            <a:rPr lang="en-US" sz="2500" kern="1200" dirty="0"/>
            <a:t>Changed Win/Loss data to a binary variable</a:t>
          </a:r>
        </a:p>
        <a:p>
          <a:pPr marL="228600" lvl="1" indent="-228600" algn="l" defTabSz="1111250">
            <a:lnSpc>
              <a:spcPct val="90000"/>
            </a:lnSpc>
            <a:spcBef>
              <a:spcPct val="0"/>
            </a:spcBef>
            <a:spcAft>
              <a:spcPct val="20000"/>
            </a:spcAft>
            <a:buChar char="•"/>
          </a:pPr>
          <a:r>
            <a:rPr lang="en-US" sz="2500" kern="1200" dirty="0"/>
            <a:t>Replaced Nan’s with zeros</a:t>
          </a:r>
        </a:p>
      </dsp:txBody>
      <dsp:txXfrm>
        <a:off x="0" y="889946"/>
        <a:ext cx="5927575" cy="450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54CB0-3628-4550-8841-1EBCE18A72C9}">
      <dsp:nvSpPr>
        <dsp:cNvPr id="0" name=""/>
        <dsp:cNvSpPr/>
      </dsp:nvSpPr>
      <dsp:spPr>
        <a:xfrm>
          <a:off x="0" y="53810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If we look at the middle 80%(between .1 and .9 on the y=axis) of games in this data set we see that the winning team always gets more rebounds – in this range the winning team gets about 3 more defensive rebounds</a:t>
          </a:r>
        </a:p>
      </dsp:txBody>
      <dsp:txXfrm>
        <a:off x="48833" y="586935"/>
        <a:ext cx="5001276" cy="902684"/>
      </dsp:txXfrm>
    </dsp:sp>
    <dsp:sp modelId="{B4C3A8C4-B6B5-4364-AFA7-30B562636BE9}">
      <dsp:nvSpPr>
        <dsp:cNvPr id="0" name=""/>
        <dsp:cNvSpPr/>
      </dsp:nvSpPr>
      <dsp:spPr>
        <a:xfrm>
          <a:off x="0" y="158165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At the extremes this difference is less but still exists. It is also more difficult to see because the lines overlap.</a:t>
          </a:r>
        </a:p>
      </dsp:txBody>
      <dsp:txXfrm>
        <a:off x="48833" y="1630485"/>
        <a:ext cx="5001276" cy="902684"/>
      </dsp:txXfrm>
    </dsp:sp>
    <dsp:sp modelId="{247FFAAC-93A8-465B-9E65-B8783E1D0EC1}">
      <dsp:nvSpPr>
        <dsp:cNvPr id="0" name=""/>
        <dsp:cNvSpPr/>
      </dsp:nvSpPr>
      <dsp:spPr>
        <a:xfrm>
          <a:off x="0" y="262520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least amount of def. rebounds a winning team has ever gotten is 14. Even in the bottom 5% a winning team gets about 25 rebounds.</a:t>
          </a:r>
        </a:p>
      </dsp:txBody>
      <dsp:txXfrm>
        <a:off x="48833" y="2674035"/>
        <a:ext cx="5001276" cy="902684"/>
      </dsp:txXfrm>
    </dsp:sp>
    <dsp:sp modelId="{3AE1DA41-8100-478B-85A7-C26608EC21BF}">
      <dsp:nvSpPr>
        <dsp:cNvPr id="0" name=""/>
        <dsp:cNvSpPr/>
      </dsp:nvSpPr>
      <dsp:spPr>
        <a:xfrm>
          <a:off x="0" y="366875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least amount of def. rebounds ever was 10 but only in 10% of the games in this span does a team have less than 22 rebounds.</a:t>
          </a:r>
        </a:p>
      </dsp:txBody>
      <dsp:txXfrm>
        <a:off x="48833" y="3717585"/>
        <a:ext cx="5001276" cy="902684"/>
      </dsp:txXfrm>
    </dsp:sp>
    <dsp:sp modelId="{2B15EA83-B357-4F9D-B63D-81C22563D0AE}">
      <dsp:nvSpPr>
        <dsp:cNvPr id="0" name=""/>
        <dsp:cNvSpPr/>
      </dsp:nvSpPr>
      <dsp:spPr>
        <a:xfrm>
          <a:off x="0" y="471230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 total of 42 defensive rebounds would put a winning team in the 95</a:t>
          </a:r>
          <a:r>
            <a:rPr lang="en-US" sz="1500" kern="1200" baseline="30000"/>
            <a:t>th</a:t>
          </a:r>
          <a:r>
            <a:rPr lang="en-US" sz="1500" kern="1200"/>
            <a:t> percentile and would place a losing team in the 98</a:t>
          </a:r>
          <a:r>
            <a:rPr lang="en-US" sz="1500" kern="1200" baseline="30000"/>
            <a:t>th</a:t>
          </a:r>
          <a:r>
            <a:rPr lang="en-US" sz="1500" kern="1200"/>
            <a:t> percentile.</a:t>
          </a:r>
        </a:p>
      </dsp:txBody>
      <dsp:txXfrm>
        <a:off x="48833" y="4761135"/>
        <a:ext cx="5001276" cy="902684"/>
      </dsp:txXfrm>
    </dsp:sp>
    <dsp:sp modelId="{BF2E4AC1-B75D-479B-BD45-6F35E5969C93}">
      <dsp:nvSpPr>
        <dsp:cNvPr id="0" name=""/>
        <dsp:cNvSpPr/>
      </dsp:nvSpPr>
      <dsp:spPr>
        <a:xfrm>
          <a:off x="0" y="5755852"/>
          <a:ext cx="5098942" cy="10003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Anything over 48 defensive rebounds would put a team (win or loss) in the 99</a:t>
          </a:r>
          <a:r>
            <a:rPr lang="en-US" sz="1500" kern="1200" baseline="30000"/>
            <a:t>th</a:t>
          </a:r>
          <a:r>
            <a:rPr lang="en-US" sz="1500" kern="1200"/>
            <a:t> percentile.</a:t>
          </a:r>
        </a:p>
      </dsp:txBody>
      <dsp:txXfrm>
        <a:off x="48833" y="5804685"/>
        <a:ext cx="5001276" cy="902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08AD1-1B67-44BA-9560-E7C2A8A13CD3}">
      <dsp:nvSpPr>
        <dsp:cNvPr id="0" name=""/>
        <dsp:cNvSpPr/>
      </dsp:nvSpPr>
      <dsp:spPr>
        <a:xfrm>
          <a:off x="0" y="0"/>
          <a:ext cx="2239432" cy="260319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4A41D-725E-4B75-B771-3FFE5A4A5C2C}">
      <dsp:nvSpPr>
        <dsp:cNvPr id="0" name=""/>
        <dsp:cNvSpPr/>
      </dsp:nvSpPr>
      <dsp:spPr>
        <a:xfrm>
          <a:off x="284271" y="920416"/>
          <a:ext cx="1605794" cy="1704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6FC53B-6E31-486F-BA84-D74ACCF0773C}">
      <dsp:nvSpPr>
        <dsp:cNvPr id="0" name=""/>
        <dsp:cNvSpPr/>
      </dsp:nvSpPr>
      <dsp:spPr>
        <a:xfrm>
          <a:off x="76339" y="4265378"/>
          <a:ext cx="2095980" cy="2225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In conclusion, I was surprised to find that rebounds were just as if not more impactful than other defensive statistics like steals and blocks in affecting a teams chance of ending up victorious.</a:t>
          </a:r>
        </a:p>
      </dsp:txBody>
      <dsp:txXfrm>
        <a:off x="76339" y="4265378"/>
        <a:ext cx="2095980" cy="2225790"/>
      </dsp:txXfrm>
    </dsp:sp>
    <dsp:sp modelId="{6E07C780-4DE7-44D7-B98F-5F0315FC86F0}">
      <dsp:nvSpPr>
        <dsp:cNvPr id="0" name=""/>
        <dsp:cNvSpPr/>
      </dsp:nvSpPr>
      <dsp:spPr>
        <a:xfrm>
          <a:off x="2600684" y="1257476"/>
          <a:ext cx="2051882" cy="257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B1DD86-35D7-43DC-A0FF-FFF90166C504}">
      <dsp:nvSpPr>
        <dsp:cNvPr id="0" name=""/>
        <dsp:cNvSpPr/>
      </dsp:nvSpPr>
      <dsp:spPr>
        <a:xfrm>
          <a:off x="2697184" y="1214845"/>
          <a:ext cx="1817289" cy="1843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47BF73-2313-46B1-8489-A3F9E0105B88}">
      <dsp:nvSpPr>
        <dsp:cNvPr id="0" name=""/>
        <dsp:cNvSpPr/>
      </dsp:nvSpPr>
      <dsp:spPr>
        <a:xfrm>
          <a:off x="2490096" y="4002268"/>
          <a:ext cx="2426461" cy="1341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The best ways to impact the outcome of the game based on my analysis is to reduce the opponents’ points which can be done through various means.</a:t>
          </a:r>
        </a:p>
      </dsp:txBody>
      <dsp:txXfrm>
        <a:off x="2490096" y="4002268"/>
        <a:ext cx="2426461" cy="1341107"/>
      </dsp:txXfrm>
    </dsp:sp>
    <dsp:sp modelId="{75F09F64-8155-4D13-9989-276C0402E03F}">
      <dsp:nvSpPr>
        <dsp:cNvPr id="0" name=""/>
        <dsp:cNvSpPr/>
      </dsp:nvSpPr>
      <dsp:spPr>
        <a:xfrm>
          <a:off x="5149460" y="15740"/>
          <a:ext cx="2011272" cy="253308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C0C120-BF8F-4421-8AD8-81A2D55EB175}">
      <dsp:nvSpPr>
        <dsp:cNvPr id="0" name=""/>
        <dsp:cNvSpPr/>
      </dsp:nvSpPr>
      <dsp:spPr>
        <a:xfrm>
          <a:off x="5452146" y="244503"/>
          <a:ext cx="1325069" cy="20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A39CA-52CE-4767-B804-DFD11DF235CA}">
      <dsp:nvSpPr>
        <dsp:cNvPr id="0" name=""/>
        <dsp:cNvSpPr/>
      </dsp:nvSpPr>
      <dsp:spPr>
        <a:xfrm>
          <a:off x="5442003" y="3519975"/>
          <a:ext cx="1560937" cy="169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One such way is to reduce an opponents’ field goal percentage through increasing the pressure on shooters by covering them more tightly. </a:t>
          </a:r>
        </a:p>
      </dsp:txBody>
      <dsp:txXfrm>
        <a:off x="5442003" y="3519975"/>
        <a:ext cx="1560937" cy="1692153"/>
      </dsp:txXfrm>
    </dsp:sp>
    <dsp:sp modelId="{7711117C-09C3-430B-96BB-8D167EF2AA2B}">
      <dsp:nvSpPr>
        <dsp:cNvPr id="0" name=""/>
        <dsp:cNvSpPr/>
      </dsp:nvSpPr>
      <dsp:spPr>
        <a:xfrm>
          <a:off x="7472554" y="884492"/>
          <a:ext cx="1595811" cy="26302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29EB2-6E11-498C-87C1-A0824A837862}">
      <dsp:nvSpPr>
        <dsp:cNvPr id="0" name=""/>
        <dsp:cNvSpPr/>
      </dsp:nvSpPr>
      <dsp:spPr>
        <a:xfrm>
          <a:off x="7501272" y="960772"/>
          <a:ext cx="1619709" cy="18087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C175C7-243B-478C-AF8E-E2EAB8FBB4E9}">
      <dsp:nvSpPr>
        <dsp:cNvPr id="0" name=""/>
        <dsp:cNvSpPr/>
      </dsp:nvSpPr>
      <dsp:spPr>
        <a:xfrm>
          <a:off x="7530658" y="3544265"/>
          <a:ext cx="1560937" cy="1692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Rebounding rate was impactful but can only be altered by not allowing the other team to get the offensive rebound which is a quintessential fundamental of defense.</a:t>
          </a:r>
        </a:p>
      </dsp:txBody>
      <dsp:txXfrm>
        <a:off x="7530658" y="3544265"/>
        <a:ext cx="1560937" cy="1692153"/>
      </dsp:txXfrm>
    </dsp:sp>
    <dsp:sp modelId="{540CDC72-94D4-435C-8048-1793B5267DB9}">
      <dsp:nvSpPr>
        <dsp:cNvPr id="0" name=""/>
        <dsp:cNvSpPr/>
      </dsp:nvSpPr>
      <dsp:spPr>
        <a:xfrm>
          <a:off x="9923352" y="0"/>
          <a:ext cx="1511925" cy="29894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BC7CE-B4E5-461C-B514-EB5ABDA98D6B}">
      <dsp:nvSpPr>
        <dsp:cNvPr id="0" name=""/>
        <dsp:cNvSpPr/>
      </dsp:nvSpPr>
      <dsp:spPr>
        <a:xfrm>
          <a:off x="10037136" y="1203112"/>
          <a:ext cx="1253260" cy="1080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5157F-FFE2-4713-AE66-32F6EAAB527D}">
      <dsp:nvSpPr>
        <dsp:cNvPr id="0" name=""/>
        <dsp:cNvSpPr/>
      </dsp:nvSpPr>
      <dsp:spPr>
        <a:xfrm>
          <a:off x="9394146" y="3114429"/>
          <a:ext cx="2539239" cy="351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Although steals and blocks do make a difference the results of my analysis lead me to believe that emphasis should be placed on rebounding. Field goal percentage does have an affect but 3-point field goal percentage is somewhat random and so not too much extra priority should not be given to guarding three pointers over regular shots.</a:t>
          </a:r>
        </a:p>
      </dsp:txBody>
      <dsp:txXfrm>
        <a:off x="9394146" y="3114429"/>
        <a:ext cx="2539239" cy="35179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6/5/2021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8140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9557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6/5/2021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7075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80479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4965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965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7439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105307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5535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44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6/5/2021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57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6/5/2021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065564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www.pexels.com/photo/action-backboard-ball-basketball-358042/" TargetMode="External"/><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publicdomainpictures.net/view-image.php?image=63587&amp;picture=basketball-cover" TargetMode="External"/><Relationship Id="rId2" Type="http://schemas.openxmlformats.org/officeDocument/2006/relationships/image" Target="../media/image34.jp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yanvmenezes/lawlers-law/tree/master/data" TargetMode="External"/><Relationship Id="rId2" Type="http://schemas.openxmlformats.org/officeDocument/2006/relationships/hyperlink" Target="https://github.com/ryanvmenezes/lawlers-law/tree/master/data/logs"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echnofaq.org/posts/2019/08/hassle-free-transfer-of-large-files/"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hyperlink" Target="https://pixnio.com/sport/basketball/basketball-basketball-court-sport-game" TargetMode="External"/><Relationship Id="rId5" Type="http://schemas.openxmlformats.org/officeDocument/2006/relationships/image" Target="../media/image38.jpg"/><Relationship Id="rId4" Type="http://schemas.openxmlformats.org/officeDocument/2006/relationships/hyperlink" Target="https://www.janegoodwin.net/2012/11/06/analogy-2-points-for-every-player/aas-8218/"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40.png"/><Relationship Id="rId7" Type="http://schemas.openxmlformats.org/officeDocument/2006/relationships/hyperlink" Target="http://www.bourgase.com/2014/05/can-okc-win-without-serge-ibaka/"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jpg"/><Relationship Id="rId5" Type="http://schemas.openxmlformats.org/officeDocument/2006/relationships/hyperlink" Target="https://commons.wikimedia.org/wiki/File:Omer_Asik_blockshot.jpg" TargetMode="Externa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List_of_basketball_arenas" TargetMode="External"/><Relationship Id="rId2" Type="http://schemas.openxmlformats.org/officeDocument/2006/relationships/image" Target="../media/image56.JP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MUTCD_W4-2R.svg"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flickr.com/photos/inf3ktion/4477642894" TargetMode="External"/><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32C52-258E-49E4-A69A-C9C15B2425E0}"/>
              </a:ext>
            </a:extLst>
          </p:cNvPr>
          <p:cNvSpPr>
            <a:spLocks noGrp="1"/>
          </p:cNvSpPr>
          <p:nvPr>
            <p:ph type="ctrTitle"/>
          </p:nvPr>
        </p:nvSpPr>
        <p:spPr>
          <a:xfrm>
            <a:off x="4657342" y="-1"/>
            <a:ext cx="7533133" cy="2264989"/>
          </a:xfrm>
        </p:spPr>
        <p:txBody>
          <a:bodyPr vert="horz" lIns="91440" tIns="45720" rIns="91440" bIns="45720" rtlCol="0" anchor="ctr">
            <a:normAutofit fontScale="90000"/>
          </a:bodyPr>
          <a:lstStyle/>
          <a:p>
            <a:pPr algn="l"/>
            <a:r>
              <a:rPr lang="en-US" sz="5400" kern="1200" cap="all" spc="120" baseline="0" dirty="0">
                <a:solidFill>
                  <a:schemeClr val="bg1"/>
                </a:solidFill>
                <a:latin typeface="+mj-lt"/>
                <a:ea typeface="+mj-ea"/>
                <a:cs typeface="+mj-cs"/>
              </a:rPr>
              <a:t>Does Defense Win Championships?</a:t>
            </a:r>
            <a:br>
              <a:rPr lang="en-US" sz="2600" kern="1200" cap="all" spc="120" baseline="0" dirty="0">
                <a:solidFill>
                  <a:schemeClr val="bg1"/>
                </a:solidFill>
                <a:latin typeface="+mj-lt"/>
                <a:ea typeface="+mj-ea"/>
                <a:cs typeface="+mj-cs"/>
              </a:rPr>
            </a:br>
            <a:r>
              <a:rPr lang="en-US" sz="2600" kern="1200" cap="all" spc="120" baseline="0" dirty="0">
                <a:solidFill>
                  <a:schemeClr val="bg1"/>
                </a:solidFill>
                <a:latin typeface="+mj-lt"/>
                <a:ea typeface="+mj-ea"/>
                <a:cs typeface="+mj-cs"/>
              </a:rPr>
              <a:t>Can Exploring Statistical Data from the NBA give insights?</a:t>
            </a:r>
          </a:p>
        </p:txBody>
      </p:sp>
      <p:pic>
        <p:nvPicPr>
          <p:cNvPr id="4" name="Picture 3" descr="Graph on document with pen">
            <a:extLst>
              <a:ext uri="{FF2B5EF4-FFF2-40B4-BE49-F238E27FC236}">
                <a16:creationId xmlns:a16="http://schemas.microsoft.com/office/drawing/2014/main" id="{3357D34A-E964-494E-93AA-6B6CE6A88CD9}"/>
              </a:ext>
            </a:extLst>
          </p:cNvPr>
          <p:cNvPicPr>
            <a:picLocks noChangeAspect="1"/>
          </p:cNvPicPr>
          <p:nvPr/>
        </p:nvPicPr>
        <p:blipFill rotWithShape="1">
          <a:blip r:embed="rId2"/>
          <a:srcRect l="34196" r="20473" b="-1"/>
          <a:stretch/>
        </p:blipFill>
        <p:spPr>
          <a:xfrm>
            <a:off x="20" y="10"/>
            <a:ext cx="4657324" cy="6857990"/>
          </a:xfrm>
          <a:prstGeom prst="rect">
            <a:avLst/>
          </a:prstGeom>
        </p:spPr>
      </p:pic>
      <p:sp>
        <p:nvSpPr>
          <p:cNvPr id="3" name="Subtitle 2">
            <a:extLst>
              <a:ext uri="{FF2B5EF4-FFF2-40B4-BE49-F238E27FC236}">
                <a16:creationId xmlns:a16="http://schemas.microsoft.com/office/drawing/2014/main" id="{6F2FF5AE-7FFF-48B0-B305-816CB9D04209}"/>
              </a:ext>
            </a:extLst>
          </p:cNvPr>
          <p:cNvSpPr>
            <a:spLocks noGrp="1"/>
          </p:cNvSpPr>
          <p:nvPr>
            <p:ph type="subTitle" idx="1"/>
          </p:nvPr>
        </p:nvSpPr>
        <p:spPr>
          <a:xfrm>
            <a:off x="5300810" y="2587625"/>
            <a:ext cx="5927577" cy="3594100"/>
          </a:xfrm>
        </p:spPr>
        <p:txBody>
          <a:bodyPr vert="horz" lIns="91440" tIns="45720" rIns="91440" bIns="45720" rtlCol="0" anchor="t">
            <a:normAutofit/>
          </a:bodyPr>
          <a:lstStyle/>
          <a:p>
            <a:pPr algn="l"/>
            <a:r>
              <a:rPr lang="en-US" sz="2800" dirty="0">
                <a:solidFill>
                  <a:schemeClr val="tx1"/>
                </a:solidFill>
              </a:rPr>
              <a:t>Daniel Angel</a:t>
            </a:r>
          </a:p>
          <a:p>
            <a:pPr algn="l"/>
            <a:r>
              <a:rPr lang="en-US" sz="2800" dirty="0">
                <a:solidFill>
                  <a:schemeClr val="tx1"/>
                </a:solidFill>
              </a:rPr>
              <a:t>June 5, 2021</a:t>
            </a:r>
          </a:p>
          <a:p>
            <a:pPr algn="l"/>
            <a:r>
              <a:rPr lang="en-US" sz="2800" dirty="0">
                <a:solidFill>
                  <a:schemeClr val="tx1"/>
                </a:solidFill>
              </a:rPr>
              <a:t>DSC 530 : Exploratory Data Analysis</a:t>
            </a:r>
          </a:p>
          <a:p>
            <a:pPr algn="l"/>
            <a:r>
              <a:rPr lang="en-US" sz="2800" dirty="0">
                <a:solidFill>
                  <a:schemeClr val="tx1"/>
                </a:solidFill>
              </a:rPr>
              <a:t>Professor Shankar </a:t>
            </a:r>
            <a:r>
              <a:rPr lang="en-US" sz="2800" dirty="0" err="1">
                <a:solidFill>
                  <a:schemeClr val="tx1"/>
                </a:solidFill>
              </a:rPr>
              <a:t>Parajulee</a:t>
            </a:r>
            <a:endParaRPr lang="en-US" sz="2800" dirty="0">
              <a:solidFill>
                <a:schemeClr val="tx1"/>
              </a:solidFill>
            </a:endParaRPr>
          </a:p>
        </p:txBody>
      </p:sp>
      <p:pic>
        <p:nvPicPr>
          <p:cNvPr id="6" name="Picture 5" descr="People playing basketball">
            <a:extLst>
              <a:ext uri="{FF2B5EF4-FFF2-40B4-BE49-F238E27FC236}">
                <a16:creationId xmlns:a16="http://schemas.microsoft.com/office/drawing/2014/main" id="{4981DE47-FE08-44B3-A71B-09930D95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51545"/>
            <a:ext cx="4657324" cy="3106445"/>
          </a:xfrm>
          <a:prstGeom prst="rect">
            <a:avLst/>
          </a:prstGeom>
        </p:spPr>
      </p:pic>
    </p:spTree>
    <p:extLst>
      <p:ext uri="{BB962C8B-B14F-4D97-AF65-F5344CB8AC3E}">
        <p14:creationId xmlns:p14="http://schemas.microsoft.com/office/powerpoint/2010/main" val="114300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73A7-BB25-411F-9EC7-AF35355AF52A}"/>
              </a:ext>
            </a:extLst>
          </p:cNvPr>
          <p:cNvSpPr>
            <a:spLocks noGrp="1"/>
          </p:cNvSpPr>
          <p:nvPr>
            <p:ph type="title"/>
          </p:nvPr>
        </p:nvSpPr>
        <p:spPr>
          <a:xfrm>
            <a:off x="355196" y="0"/>
            <a:ext cx="11372978" cy="715617"/>
          </a:xfrm>
        </p:spPr>
        <p:txBody>
          <a:bodyPr>
            <a:normAutofit/>
          </a:bodyPr>
          <a:lstStyle/>
          <a:p>
            <a:r>
              <a:rPr lang="en-US" sz="4000" dirty="0"/>
              <a:t>Summary statistics for rebounds and blocks</a:t>
            </a:r>
          </a:p>
        </p:txBody>
      </p:sp>
      <p:pic>
        <p:nvPicPr>
          <p:cNvPr id="5" name="Picture 4">
            <a:extLst>
              <a:ext uri="{FF2B5EF4-FFF2-40B4-BE49-F238E27FC236}">
                <a16:creationId xmlns:a16="http://schemas.microsoft.com/office/drawing/2014/main" id="{590B54C1-1204-4D90-A5E6-51AC3FFC7DDA}"/>
              </a:ext>
            </a:extLst>
          </p:cNvPr>
          <p:cNvPicPr>
            <a:picLocks noChangeAspect="1"/>
          </p:cNvPicPr>
          <p:nvPr/>
        </p:nvPicPr>
        <p:blipFill>
          <a:blip r:embed="rId2"/>
          <a:stretch>
            <a:fillRect/>
          </a:stretch>
        </p:blipFill>
        <p:spPr>
          <a:xfrm>
            <a:off x="355196" y="937419"/>
            <a:ext cx="5739280" cy="3593592"/>
          </a:xfrm>
          <a:prstGeom prst="rect">
            <a:avLst/>
          </a:prstGeom>
        </p:spPr>
      </p:pic>
      <p:pic>
        <p:nvPicPr>
          <p:cNvPr id="7" name="Picture 6">
            <a:extLst>
              <a:ext uri="{FF2B5EF4-FFF2-40B4-BE49-F238E27FC236}">
                <a16:creationId xmlns:a16="http://schemas.microsoft.com/office/drawing/2014/main" id="{482EED7A-E410-4BC8-A6DB-ECCB46806DE4}"/>
              </a:ext>
            </a:extLst>
          </p:cNvPr>
          <p:cNvPicPr>
            <a:picLocks noChangeAspect="1"/>
          </p:cNvPicPr>
          <p:nvPr/>
        </p:nvPicPr>
        <p:blipFill>
          <a:blip r:embed="rId3"/>
          <a:stretch>
            <a:fillRect/>
          </a:stretch>
        </p:blipFill>
        <p:spPr>
          <a:xfrm>
            <a:off x="8023888" y="2928144"/>
            <a:ext cx="4168112" cy="3738779"/>
          </a:xfrm>
          <a:prstGeom prst="rect">
            <a:avLst/>
          </a:prstGeom>
        </p:spPr>
      </p:pic>
      <p:sp>
        <p:nvSpPr>
          <p:cNvPr id="8" name="Rectangle 7">
            <a:extLst>
              <a:ext uri="{FF2B5EF4-FFF2-40B4-BE49-F238E27FC236}">
                <a16:creationId xmlns:a16="http://schemas.microsoft.com/office/drawing/2014/main" id="{4E215F0F-AB5E-4109-A95D-23C36E17962F}"/>
              </a:ext>
            </a:extLst>
          </p:cNvPr>
          <p:cNvSpPr/>
          <p:nvPr/>
        </p:nvSpPr>
        <p:spPr>
          <a:xfrm>
            <a:off x="6293257" y="937419"/>
            <a:ext cx="5742328" cy="178590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lumMod val="75000"/>
                    <a:lumOff val="25000"/>
                  </a:schemeClr>
                </a:solidFill>
              </a:rPr>
              <a:t>Mode of blocks is less than median as we would typically expect from a positively skewed distribution</a:t>
            </a:r>
          </a:p>
        </p:txBody>
      </p:sp>
      <p:sp>
        <p:nvSpPr>
          <p:cNvPr id="9" name="TextBox 8">
            <a:extLst>
              <a:ext uri="{FF2B5EF4-FFF2-40B4-BE49-F238E27FC236}">
                <a16:creationId xmlns:a16="http://schemas.microsoft.com/office/drawing/2014/main" id="{5530E2C5-FF66-434F-9657-BDFDECC344A4}"/>
              </a:ext>
            </a:extLst>
          </p:cNvPr>
          <p:cNvSpPr txBox="1"/>
          <p:nvPr/>
        </p:nvSpPr>
        <p:spPr>
          <a:xfrm>
            <a:off x="0" y="4427153"/>
            <a:ext cx="8023888" cy="2326989"/>
          </a:xfrm>
          <a:prstGeom prst="rect">
            <a:avLst/>
          </a:prstGeom>
          <a:noFill/>
        </p:spPr>
        <p:txBody>
          <a:bodyPr wrap="square" rtlCol="0">
            <a:spAutoFit/>
          </a:bodyPr>
          <a:lstStyle/>
          <a:p>
            <a:pPr algn="ctr"/>
            <a:r>
              <a:rPr lang="en-US" sz="2800" dirty="0">
                <a:solidFill>
                  <a:schemeClr val="accent3">
                    <a:lumMod val="75000"/>
                  </a:schemeClr>
                </a:solidFill>
              </a:rPr>
              <a:t>Mean, median and mode of defensive rebounds all virtually the same which is what we would expect</a:t>
            </a:r>
          </a:p>
          <a:p>
            <a:pPr algn="ctr"/>
            <a:r>
              <a:rPr lang="en-US" sz="2800" dirty="0">
                <a:solidFill>
                  <a:schemeClr val="accent3">
                    <a:lumMod val="75000"/>
                  </a:schemeClr>
                </a:solidFill>
              </a:rPr>
              <a:t>from a normal distribution. Also, the standard deviation also meshes well with</a:t>
            </a:r>
          </a:p>
          <a:p>
            <a:pPr algn="ctr"/>
            <a:r>
              <a:rPr lang="en-US" sz="2800" dirty="0">
                <a:solidFill>
                  <a:schemeClr val="accent3">
                    <a:lumMod val="75000"/>
                  </a:schemeClr>
                </a:solidFill>
              </a:rPr>
              <a:t>what was visually observed regarding outliers.</a:t>
            </a:r>
          </a:p>
        </p:txBody>
      </p:sp>
    </p:spTree>
    <p:extLst>
      <p:ext uri="{BB962C8B-B14F-4D97-AF65-F5344CB8AC3E}">
        <p14:creationId xmlns:p14="http://schemas.microsoft.com/office/powerpoint/2010/main" val="1188568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375-E403-4D94-A5AC-136E83F8C565}"/>
              </a:ext>
            </a:extLst>
          </p:cNvPr>
          <p:cNvSpPr>
            <a:spLocks noGrp="1"/>
          </p:cNvSpPr>
          <p:nvPr>
            <p:ph type="title"/>
          </p:nvPr>
        </p:nvSpPr>
        <p:spPr>
          <a:xfrm>
            <a:off x="0" y="214422"/>
            <a:ext cx="10268712" cy="1700784"/>
          </a:xfrm>
        </p:spPr>
        <p:txBody>
          <a:bodyPr>
            <a:normAutofit/>
          </a:bodyPr>
          <a:lstStyle/>
          <a:p>
            <a:r>
              <a:rPr lang="en-US" sz="5400" dirty="0"/>
              <a:t>Histograms(continued)</a:t>
            </a:r>
          </a:p>
        </p:txBody>
      </p:sp>
      <p:pic>
        <p:nvPicPr>
          <p:cNvPr id="7" name="Picture 6" descr="Chart, histogram&#10;&#10;Description automatically generated">
            <a:extLst>
              <a:ext uri="{FF2B5EF4-FFF2-40B4-BE49-F238E27FC236}">
                <a16:creationId xmlns:a16="http://schemas.microsoft.com/office/drawing/2014/main" id="{3A94D2E5-5434-40CA-A9CD-B3F8EAF56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9086"/>
            <a:ext cx="5486411" cy="3657607"/>
          </a:xfrm>
          <a:prstGeom prst="rect">
            <a:avLst/>
          </a:prstGeom>
        </p:spPr>
      </p:pic>
      <p:sp>
        <p:nvSpPr>
          <p:cNvPr id="8" name="TextBox 7">
            <a:extLst>
              <a:ext uri="{FF2B5EF4-FFF2-40B4-BE49-F238E27FC236}">
                <a16:creationId xmlns:a16="http://schemas.microsoft.com/office/drawing/2014/main" id="{C09D9581-0A5A-47C0-9223-BC6431457F71}"/>
              </a:ext>
            </a:extLst>
          </p:cNvPr>
          <p:cNvSpPr txBox="1"/>
          <p:nvPr/>
        </p:nvSpPr>
        <p:spPr>
          <a:xfrm>
            <a:off x="6062872" y="5903427"/>
            <a:ext cx="6094476" cy="954107"/>
          </a:xfrm>
          <a:prstGeom prst="rect">
            <a:avLst/>
          </a:prstGeom>
          <a:noFill/>
        </p:spPr>
        <p:txBody>
          <a:bodyPr wrap="square" rtlCol="0">
            <a:spAutoFit/>
          </a:bodyPr>
          <a:lstStyle/>
          <a:p>
            <a:r>
              <a:rPr lang="en-US" sz="2800" dirty="0"/>
              <a:t>Fairly normal distribution. Not heavily skewed. Positive kurtosis (leptokurtic)</a:t>
            </a:r>
          </a:p>
        </p:txBody>
      </p:sp>
      <p:sp>
        <p:nvSpPr>
          <p:cNvPr id="9" name="TextBox 8">
            <a:extLst>
              <a:ext uri="{FF2B5EF4-FFF2-40B4-BE49-F238E27FC236}">
                <a16:creationId xmlns:a16="http://schemas.microsoft.com/office/drawing/2014/main" id="{47802C52-2C3A-4A41-A244-C25DF05A19DE}"/>
              </a:ext>
            </a:extLst>
          </p:cNvPr>
          <p:cNvSpPr txBox="1"/>
          <p:nvPr/>
        </p:nvSpPr>
        <p:spPr>
          <a:xfrm>
            <a:off x="-8155" y="5923307"/>
            <a:ext cx="6097524" cy="954107"/>
          </a:xfrm>
          <a:prstGeom prst="rect">
            <a:avLst/>
          </a:prstGeom>
          <a:noFill/>
        </p:spPr>
        <p:txBody>
          <a:bodyPr wrap="square" rtlCol="0">
            <a:spAutoFit/>
          </a:bodyPr>
          <a:lstStyle/>
          <a:p>
            <a:r>
              <a:rPr lang="en-US" sz="2800" dirty="0"/>
              <a:t>Positively skewed (right skewed) the right tail is significantly heavier. </a:t>
            </a:r>
          </a:p>
        </p:txBody>
      </p:sp>
      <p:sp>
        <p:nvSpPr>
          <p:cNvPr id="10" name="Octagon 9">
            <a:extLst>
              <a:ext uri="{FF2B5EF4-FFF2-40B4-BE49-F238E27FC236}">
                <a16:creationId xmlns:a16="http://schemas.microsoft.com/office/drawing/2014/main" id="{C5C39A2D-CE28-4107-98E1-B802198534AD}"/>
              </a:ext>
            </a:extLst>
          </p:cNvPr>
          <p:cNvSpPr/>
          <p:nvPr/>
        </p:nvSpPr>
        <p:spPr>
          <a:xfrm>
            <a:off x="7851913" y="0"/>
            <a:ext cx="4305435" cy="2199086"/>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24D2A2-4C66-4D90-A971-42B159EC2D9C}"/>
              </a:ext>
            </a:extLst>
          </p:cNvPr>
          <p:cNvSpPr txBox="1"/>
          <p:nvPr/>
        </p:nvSpPr>
        <p:spPr>
          <a:xfrm>
            <a:off x="8229600" y="214422"/>
            <a:ext cx="3558209" cy="2092881"/>
          </a:xfrm>
          <a:prstGeom prst="rect">
            <a:avLst/>
          </a:prstGeom>
          <a:noFill/>
        </p:spPr>
        <p:txBody>
          <a:bodyPr wrap="square" rtlCol="0">
            <a:spAutoFit/>
          </a:bodyPr>
          <a:lstStyle/>
          <a:p>
            <a:pPr algn="ctr"/>
            <a:r>
              <a:rPr lang="en-US" sz="2600" dirty="0"/>
              <a:t>A game where a team scores less than 66 points or more than 136 should be considered an outlier.</a:t>
            </a:r>
          </a:p>
        </p:txBody>
      </p:sp>
      <p:sp>
        <p:nvSpPr>
          <p:cNvPr id="12" name="TextBox 11">
            <a:extLst>
              <a:ext uri="{FF2B5EF4-FFF2-40B4-BE49-F238E27FC236}">
                <a16:creationId xmlns:a16="http://schemas.microsoft.com/office/drawing/2014/main" id="{FAE2F81E-3207-4B47-99A6-D5F73331C8B8}"/>
              </a:ext>
            </a:extLst>
          </p:cNvPr>
          <p:cNvSpPr txBox="1"/>
          <p:nvPr/>
        </p:nvSpPr>
        <p:spPr>
          <a:xfrm>
            <a:off x="168112" y="1552755"/>
            <a:ext cx="4171976" cy="646331"/>
          </a:xfrm>
          <a:prstGeom prst="rect">
            <a:avLst/>
          </a:prstGeom>
          <a:noFill/>
        </p:spPr>
        <p:txBody>
          <a:bodyPr wrap="none" rtlCol="0">
            <a:spAutoFit/>
          </a:bodyPr>
          <a:lstStyle/>
          <a:p>
            <a:r>
              <a:rPr lang="en-US" dirty="0">
                <a:solidFill>
                  <a:schemeClr val="bg1">
                    <a:lumMod val="95000"/>
                  </a:schemeClr>
                </a:solidFill>
              </a:rPr>
              <a:t>Games where a team collects  2 or less</a:t>
            </a:r>
          </a:p>
          <a:p>
            <a:r>
              <a:rPr lang="en-US" dirty="0">
                <a:solidFill>
                  <a:schemeClr val="bg1">
                    <a:lumMod val="95000"/>
                  </a:schemeClr>
                </a:solidFill>
              </a:rPr>
              <a:t>total steals or more than 15 are outliers.</a:t>
            </a:r>
          </a:p>
        </p:txBody>
      </p:sp>
      <p:pic>
        <p:nvPicPr>
          <p:cNvPr id="14" name="Picture 13">
            <a:extLst>
              <a:ext uri="{FF2B5EF4-FFF2-40B4-BE49-F238E27FC236}">
                <a16:creationId xmlns:a16="http://schemas.microsoft.com/office/drawing/2014/main" id="{AEECFE6B-1120-434F-983B-2A9BFA24D80C}"/>
              </a:ext>
            </a:extLst>
          </p:cNvPr>
          <p:cNvPicPr>
            <a:picLocks noChangeAspect="1"/>
          </p:cNvPicPr>
          <p:nvPr/>
        </p:nvPicPr>
        <p:blipFill>
          <a:blip r:embed="rId3"/>
          <a:stretch>
            <a:fillRect/>
          </a:stretch>
        </p:blipFill>
        <p:spPr>
          <a:xfrm>
            <a:off x="2641605" y="2639615"/>
            <a:ext cx="2257425" cy="2019300"/>
          </a:xfrm>
          <a:prstGeom prst="rect">
            <a:avLst/>
          </a:prstGeom>
        </p:spPr>
      </p:pic>
      <p:pic>
        <p:nvPicPr>
          <p:cNvPr id="16" name="Picture 15">
            <a:extLst>
              <a:ext uri="{FF2B5EF4-FFF2-40B4-BE49-F238E27FC236}">
                <a16:creationId xmlns:a16="http://schemas.microsoft.com/office/drawing/2014/main" id="{E8FF92D8-4369-4474-827A-F04BAB1EDE89}"/>
              </a:ext>
            </a:extLst>
          </p:cNvPr>
          <p:cNvPicPr>
            <a:picLocks noChangeAspect="1"/>
          </p:cNvPicPr>
          <p:nvPr/>
        </p:nvPicPr>
        <p:blipFill>
          <a:blip r:embed="rId4"/>
          <a:stretch>
            <a:fillRect/>
          </a:stretch>
        </p:blipFill>
        <p:spPr>
          <a:xfrm>
            <a:off x="4937142" y="2451608"/>
            <a:ext cx="2789334" cy="2491187"/>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CACAC6B6-AF2A-4B39-8654-3715E483F36D}"/>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297806" y="2199086"/>
            <a:ext cx="5391150" cy="3594100"/>
          </a:xfrm>
        </p:spPr>
      </p:pic>
    </p:spTree>
    <p:extLst>
      <p:ext uri="{BB962C8B-B14F-4D97-AF65-F5344CB8AC3E}">
        <p14:creationId xmlns:p14="http://schemas.microsoft.com/office/powerpoint/2010/main" val="96383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52E84E8-A7A1-44C6-986A-7C321581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55" y="3501078"/>
            <a:ext cx="5013803" cy="3342535"/>
          </a:xfrm>
          <a:prstGeom prst="rect">
            <a:avLst/>
          </a:prstGeom>
        </p:spPr>
      </p:pic>
      <p:pic>
        <p:nvPicPr>
          <p:cNvPr id="5" name="Picture 4" descr="Chart, histogram&#10;&#10;Description automatically generated">
            <a:extLst>
              <a:ext uri="{FF2B5EF4-FFF2-40B4-BE49-F238E27FC236}">
                <a16:creationId xmlns:a16="http://schemas.microsoft.com/office/drawing/2014/main" id="{B745FBDD-B222-4DAE-84A1-F808550F7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 y="14387"/>
            <a:ext cx="5486411" cy="3657607"/>
          </a:xfrm>
          <a:prstGeom prst="rect">
            <a:avLst/>
          </a:prstGeom>
        </p:spPr>
      </p:pic>
      <p:pic>
        <p:nvPicPr>
          <p:cNvPr id="7" name="Picture 6" descr="Chart, histogram&#10;&#10;Description automatically generated">
            <a:extLst>
              <a:ext uri="{FF2B5EF4-FFF2-40B4-BE49-F238E27FC236}">
                <a16:creationId xmlns:a16="http://schemas.microsoft.com/office/drawing/2014/main" id="{A91B973D-D4BF-4C62-BDC1-BD2E2CD31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362" y="3264050"/>
            <a:ext cx="5486411" cy="3657607"/>
          </a:xfrm>
          <a:prstGeom prst="rect">
            <a:avLst/>
          </a:prstGeom>
        </p:spPr>
      </p:pic>
      <p:sp>
        <p:nvSpPr>
          <p:cNvPr id="8" name="TextBox 7">
            <a:extLst>
              <a:ext uri="{FF2B5EF4-FFF2-40B4-BE49-F238E27FC236}">
                <a16:creationId xmlns:a16="http://schemas.microsoft.com/office/drawing/2014/main" id="{E7BC955F-F36E-4CAB-8480-1C15E9A6F6E8}"/>
              </a:ext>
            </a:extLst>
          </p:cNvPr>
          <p:cNvSpPr txBox="1"/>
          <p:nvPr/>
        </p:nvSpPr>
        <p:spPr>
          <a:xfrm>
            <a:off x="4290044" y="69720"/>
            <a:ext cx="7943116" cy="2308324"/>
          </a:xfrm>
          <a:prstGeom prst="rect">
            <a:avLst/>
          </a:prstGeom>
          <a:noFill/>
        </p:spPr>
        <p:txBody>
          <a:bodyPr wrap="square" rtlCol="0">
            <a:spAutoFit/>
          </a:bodyPr>
          <a:lstStyle/>
          <a:p>
            <a:r>
              <a:rPr lang="en-US" dirty="0"/>
              <a:t>The dip at 50% is surprising and indicates teams are as likely to make exactly half their shots than they are to make 53% or 39%. This could be due to field goal attempts being normally distributed and so 50% is only even possible half the time when an odd number of shots are taken.</a:t>
            </a:r>
          </a:p>
          <a:p>
            <a:endParaRPr lang="en-US" dirty="0"/>
          </a:p>
          <a:p>
            <a:r>
              <a:rPr lang="en-US" dirty="0"/>
              <a:t>The left tail is heavier and indicates a</a:t>
            </a:r>
          </a:p>
          <a:p>
            <a:r>
              <a:rPr lang="en-US" dirty="0"/>
              <a:t>team is more likely to shoot poorer than</a:t>
            </a:r>
          </a:p>
          <a:p>
            <a:r>
              <a:rPr lang="en-US" dirty="0"/>
              <a:t>average than higher than average,</a:t>
            </a:r>
          </a:p>
        </p:txBody>
      </p:sp>
      <p:sp>
        <p:nvSpPr>
          <p:cNvPr id="9" name="TextBox 8">
            <a:extLst>
              <a:ext uri="{FF2B5EF4-FFF2-40B4-BE49-F238E27FC236}">
                <a16:creationId xmlns:a16="http://schemas.microsoft.com/office/drawing/2014/main" id="{3857EBF7-F2A9-4452-8B83-36C28919DD5B}"/>
              </a:ext>
            </a:extLst>
          </p:cNvPr>
          <p:cNvSpPr txBox="1"/>
          <p:nvPr/>
        </p:nvSpPr>
        <p:spPr>
          <a:xfrm>
            <a:off x="7696199" y="1325382"/>
            <a:ext cx="4485649" cy="1938668"/>
          </a:xfrm>
          <a:prstGeom prst="rect">
            <a:avLst/>
          </a:prstGeom>
          <a:noFill/>
        </p:spPr>
        <p:txBody>
          <a:bodyPr wrap="square" rtlCol="0">
            <a:spAutoFit/>
          </a:bodyPr>
          <a:lstStyle/>
          <a:p>
            <a:pPr algn="r"/>
            <a:r>
              <a:rPr lang="en-US" sz="2000" dirty="0"/>
              <a:t>Rebounding rate shows a slightly negatively skewed and slightly leptokurtic(positive) kurtosis.</a:t>
            </a:r>
          </a:p>
          <a:p>
            <a:pPr algn="r"/>
            <a:endParaRPr lang="en-US" sz="2000" dirty="0"/>
          </a:p>
          <a:p>
            <a:pPr algn="r"/>
            <a:r>
              <a:rPr lang="en-US" sz="2000" dirty="0"/>
              <a:t>Outliers look like rates higher than 90% and less than 50%</a:t>
            </a:r>
          </a:p>
        </p:txBody>
      </p:sp>
      <p:sp>
        <p:nvSpPr>
          <p:cNvPr id="10" name="TextBox 9">
            <a:extLst>
              <a:ext uri="{FF2B5EF4-FFF2-40B4-BE49-F238E27FC236}">
                <a16:creationId xmlns:a16="http://schemas.microsoft.com/office/drawing/2014/main" id="{170D7113-F322-449F-893A-9AF50107954D}"/>
              </a:ext>
            </a:extLst>
          </p:cNvPr>
          <p:cNvSpPr txBox="1"/>
          <p:nvPr/>
        </p:nvSpPr>
        <p:spPr>
          <a:xfrm>
            <a:off x="2442881" y="3911600"/>
            <a:ext cx="2484719" cy="2585323"/>
          </a:xfrm>
          <a:prstGeom prst="rect">
            <a:avLst/>
          </a:prstGeom>
          <a:noFill/>
        </p:spPr>
        <p:txBody>
          <a:bodyPr wrap="square" rtlCol="0">
            <a:spAutoFit/>
          </a:bodyPr>
          <a:lstStyle/>
          <a:p>
            <a:r>
              <a:rPr lang="en-US" dirty="0"/>
              <a:t>The spiky nature of this</a:t>
            </a:r>
          </a:p>
          <a:p>
            <a:r>
              <a:rPr lang="en-US" dirty="0"/>
              <a:t>Histogram is an artifact</a:t>
            </a:r>
          </a:p>
          <a:p>
            <a:r>
              <a:rPr lang="en-US" dirty="0"/>
              <a:t>of  the rounding I performed, how the % </a:t>
            </a:r>
          </a:p>
          <a:p>
            <a:r>
              <a:rPr lang="en-US" dirty="0"/>
              <a:t>is calculated and that</a:t>
            </a:r>
          </a:p>
          <a:p>
            <a:r>
              <a:rPr lang="en-US" dirty="0"/>
              <a:t>less three pointers are</a:t>
            </a:r>
          </a:p>
          <a:p>
            <a:r>
              <a:rPr lang="en-US" dirty="0"/>
              <a:t>attempted than other field goals.</a:t>
            </a:r>
          </a:p>
          <a:p>
            <a:endParaRPr lang="en-US" dirty="0"/>
          </a:p>
        </p:txBody>
      </p:sp>
      <p:pic>
        <p:nvPicPr>
          <p:cNvPr id="12" name="Picture 11" descr="A basketball going into a net&#10;&#10;Description automatically generated with medium confidence">
            <a:extLst>
              <a:ext uri="{FF2B5EF4-FFF2-40B4-BE49-F238E27FC236}">
                <a16:creationId xmlns:a16="http://schemas.microsoft.com/office/drawing/2014/main" id="{6DFD57B3-3291-496A-ACEE-591E324E602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916709" y="2641592"/>
            <a:ext cx="2612576" cy="3657607"/>
          </a:xfrm>
          <a:prstGeom prst="rect">
            <a:avLst/>
          </a:prstGeom>
        </p:spPr>
      </p:pic>
    </p:spTree>
    <p:extLst>
      <p:ext uri="{BB962C8B-B14F-4D97-AF65-F5344CB8AC3E}">
        <p14:creationId xmlns:p14="http://schemas.microsoft.com/office/powerpoint/2010/main" val="373683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0D268-B367-4C09-9ED3-51B2029B8327}"/>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dirty="0"/>
              <a:t>Summary Stats of FG %, 3pt FG%, and Rebounding Rate</a:t>
            </a:r>
          </a:p>
        </p:txBody>
      </p:sp>
      <p:pic>
        <p:nvPicPr>
          <p:cNvPr id="5" name="Picture 4">
            <a:extLst>
              <a:ext uri="{FF2B5EF4-FFF2-40B4-BE49-F238E27FC236}">
                <a16:creationId xmlns:a16="http://schemas.microsoft.com/office/drawing/2014/main" id="{AD1FF92E-3CF8-4870-AF98-5B18F849351D}"/>
              </a:ext>
            </a:extLst>
          </p:cNvPr>
          <p:cNvPicPr>
            <a:picLocks noChangeAspect="1"/>
          </p:cNvPicPr>
          <p:nvPr/>
        </p:nvPicPr>
        <p:blipFill>
          <a:blip r:embed="rId2"/>
          <a:stretch>
            <a:fillRect/>
          </a:stretch>
        </p:blipFill>
        <p:spPr>
          <a:xfrm>
            <a:off x="914400" y="1178887"/>
            <a:ext cx="3131312" cy="2004039"/>
          </a:xfrm>
          <a:prstGeom prst="rect">
            <a:avLst/>
          </a:prstGeom>
        </p:spPr>
      </p:pic>
      <p:pic>
        <p:nvPicPr>
          <p:cNvPr id="9" name="Picture 8">
            <a:extLst>
              <a:ext uri="{FF2B5EF4-FFF2-40B4-BE49-F238E27FC236}">
                <a16:creationId xmlns:a16="http://schemas.microsoft.com/office/drawing/2014/main" id="{548855F9-700A-4309-B80A-A0BD830922B6}"/>
              </a:ext>
            </a:extLst>
          </p:cNvPr>
          <p:cNvPicPr>
            <a:picLocks noChangeAspect="1"/>
          </p:cNvPicPr>
          <p:nvPr/>
        </p:nvPicPr>
        <p:blipFill>
          <a:blip r:embed="rId3"/>
          <a:stretch>
            <a:fillRect/>
          </a:stretch>
        </p:blipFill>
        <p:spPr>
          <a:xfrm>
            <a:off x="4530345" y="1230653"/>
            <a:ext cx="3131312" cy="1900507"/>
          </a:xfrm>
          <a:prstGeom prst="rect">
            <a:avLst/>
          </a:prstGeom>
        </p:spPr>
      </p:pic>
      <p:pic>
        <p:nvPicPr>
          <p:cNvPr id="7" name="Picture 6">
            <a:extLst>
              <a:ext uri="{FF2B5EF4-FFF2-40B4-BE49-F238E27FC236}">
                <a16:creationId xmlns:a16="http://schemas.microsoft.com/office/drawing/2014/main" id="{A0CA0505-31FB-4AA6-B7BA-24362E86796A}"/>
              </a:ext>
            </a:extLst>
          </p:cNvPr>
          <p:cNvPicPr>
            <a:picLocks noChangeAspect="1"/>
          </p:cNvPicPr>
          <p:nvPr/>
        </p:nvPicPr>
        <p:blipFill>
          <a:blip r:embed="rId4"/>
          <a:stretch>
            <a:fillRect/>
          </a:stretch>
        </p:blipFill>
        <p:spPr>
          <a:xfrm>
            <a:off x="8146288" y="1307436"/>
            <a:ext cx="3131312" cy="1746942"/>
          </a:xfrm>
          <a:prstGeom prst="rect">
            <a:avLst/>
          </a:prstGeom>
        </p:spPr>
      </p:pic>
    </p:spTree>
    <p:extLst>
      <p:ext uri="{BB962C8B-B14F-4D97-AF65-F5344CB8AC3E}">
        <p14:creationId xmlns:p14="http://schemas.microsoft.com/office/powerpoint/2010/main" val="38557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2"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8E101-843E-471A-83A2-7AA4BE327AEE}"/>
              </a:ext>
            </a:extLst>
          </p:cNvPr>
          <p:cNvSpPr>
            <a:spLocks noGrp="1"/>
          </p:cNvSpPr>
          <p:nvPr>
            <p:ph type="title"/>
          </p:nvPr>
        </p:nvSpPr>
        <p:spPr>
          <a:xfrm>
            <a:off x="5315736" y="640081"/>
            <a:ext cx="5916145" cy="3812102"/>
          </a:xfrm>
        </p:spPr>
        <p:txBody>
          <a:bodyPr vert="horz" lIns="91440" tIns="45720" rIns="91440" bIns="45720" rtlCol="0" anchor="b">
            <a:normAutofit/>
          </a:bodyPr>
          <a:lstStyle/>
          <a:p>
            <a:r>
              <a:rPr lang="en-US" sz="4800" dirty="0"/>
              <a:t>Should defense against three pointers be a priority for defenses?</a:t>
            </a:r>
          </a:p>
        </p:txBody>
      </p:sp>
      <p:pic>
        <p:nvPicPr>
          <p:cNvPr id="7" name="Picture 6" descr="A picture containing icon&#10;&#10;Description automatically generated">
            <a:extLst>
              <a:ext uri="{FF2B5EF4-FFF2-40B4-BE49-F238E27FC236}">
                <a16:creationId xmlns:a16="http://schemas.microsoft.com/office/drawing/2014/main" id="{7AF7D1DA-B416-41A9-A8E0-71F633F2F73E}"/>
              </a:ext>
            </a:extLst>
          </p:cNvPr>
          <p:cNvPicPr>
            <a:picLocks noChangeAspect="1"/>
          </p:cNvPicPr>
          <p:nvPr/>
        </p:nvPicPr>
        <p:blipFill rotWithShape="1">
          <a:blip r:embed="rId2">
            <a:extLst>
              <a:ext uri="{28A0092B-C50C-407E-A947-70E740481C1C}">
                <a14:useLocalDpi xmlns:a14="http://schemas.microsoft.com/office/drawing/2010/main" val="0"/>
              </a:ext>
            </a:extLst>
          </a:blip>
          <a:srcRect l="5640" r="3701" b="3"/>
          <a:stretch/>
        </p:blipFill>
        <p:spPr>
          <a:xfrm>
            <a:off x="20" y="10"/>
            <a:ext cx="4657325" cy="3428990"/>
          </a:xfrm>
          <a:prstGeom prst="rect">
            <a:avLst/>
          </a:prstGeom>
        </p:spPr>
      </p:pic>
      <p:pic>
        <p:nvPicPr>
          <p:cNvPr id="5" name="Picture 4" descr="Chart&#10;&#10;Description automatically generated with low confidence">
            <a:extLst>
              <a:ext uri="{FF2B5EF4-FFF2-40B4-BE49-F238E27FC236}">
                <a16:creationId xmlns:a16="http://schemas.microsoft.com/office/drawing/2014/main" id="{D5B54243-B071-49A7-ADB4-198476F62A22}"/>
              </a:ext>
            </a:extLst>
          </p:cNvPr>
          <p:cNvPicPr>
            <a:picLocks noChangeAspect="1"/>
          </p:cNvPicPr>
          <p:nvPr/>
        </p:nvPicPr>
        <p:blipFill rotWithShape="1">
          <a:blip r:embed="rId3">
            <a:extLst>
              <a:ext uri="{28A0092B-C50C-407E-A947-70E740481C1C}">
                <a14:useLocalDpi xmlns:a14="http://schemas.microsoft.com/office/drawing/2010/main" val="0"/>
              </a:ext>
            </a:extLst>
          </a:blip>
          <a:srcRect l="7770" r="1571" b="2"/>
          <a:stretch/>
        </p:blipFill>
        <p:spPr>
          <a:xfrm>
            <a:off x="20" y="3429000"/>
            <a:ext cx="4657325" cy="3429000"/>
          </a:xfrm>
          <a:prstGeom prst="rect">
            <a:avLst/>
          </a:prstGeom>
        </p:spPr>
      </p:pic>
      <p:sp>
        <p:nvSpPr>
          <p:cNvPr id="9" name="TextBox 8">
            <a:extLst>
              <a:ext uri="{FF2B5EF4-FFF2-40B4-BE49-F238E27FC236}">
                <a16:creationId xmlns:a16="http://schemas.microsoft.com/office/drawing/2014/main" id="{B04D2A47-A14A-42E5-947B-6952AA613DF6}"/>
              </a:ext>
            </a:extLst>
          </p:cNvPr>
          <p:cNvSpPr txBox="1"/>
          <p:nvPr/>
        </p:nvSpPr>
        <p:spPr>
          <a:xfrm>
            <a:off x="4656083" y="4722932"/>
            <a:ext cx="7660046" cy="2031325"/>
          </a:xfrm>
          <a:prstGeom prst="rect">
            <a:avLst/>
          </a:prstGeom>
          <a:noFill/>
        </p:spPr>
        <p:txBody>
          <a:bodyPr wrap="none" rtlCol="0">
            <a:spAutoFit/>
          </a:bodyPr>
          <a:lstStyle/>
          <a:p>
            <a:r>
              <a:rPr lang="en-US" dirty="0">
                <a:solidFill>
                  <a:schemeClr val="bg1"/>
                </a:solidFill>
              </a:rPr>
              <a:t>Although these histograms are not really demonstrating their intended </a:t>
            </a:r>
          </a:p>
          <a:p>
            <a:r>
              <a:rPr lang="en-US" dirty="0">
                <a:solidFill>
                  <a:schemeClr val="bg1"/>
                </a:solidFill>
              </a:rPr>
              <a:t>purpose they still reveal interesting facts. The bottom histogram shows that</a:t>
            </a:r>
          </a:p>
          <a:p>
            <a:r>
              <a:rPr lang="en-US" dirty="0">
                <a:solidFill>
                  <a:schemeClr val="bg1"/>
                </a:solidFill>
              </a:rPr>
              <a:t>a team is half as likely to win than to lose if they allow the opposing team to</a:t>
            </a:r>
          </a:p>
          <a:p>
            <a:r>
              <a:rPr lang="en-US" dirty="0">
                <a:solidFill>
                  <a:schemeClr val="bg1"/>
                </a:solidFill>
              </a:rPr>
              <a:t>make half of their three-point attempts.</a:t>
            </a:r>
          </a:p>
          <a:p>
            <a:endParaRPr lang="en-US" dirty="0">
              <a:solidFill>
                <a:schemeClr val="bg1"/>
              </a:solidFill>
            </a:endParaRPr>
          </a:p>
          <a:p>
            <a:r>
              <a:rPr lang="en-US" dirty="0">
                <a:solidFill>
                  <a:schemeClr val="bg1"/>
                </a:solidFill>
              </a:rPr>
              <a:t>The top histogram shows that if an opponent is held to 33% shooting your</a:t>
            </a:r>
          </a:p>
          <a:p>
            <a:r>
              <a:rPr lang="en-US" dirty="0">
                <a:solidFill>
                  <a:schemeClr val="bg1"/>
                </a:solidFill>
              </a:rPr>
              <a:t>team is slightly more likely to win.</a:t>
            </a:r>
          </a:p>
        </p:txBody>
      </p:sp>
    </p:spTree>
    <p:extLst>
      <p:ext uri="{BB962C8B-B14F-4D97-AF65-F5344CB8AC3E}">
        <p14:creationId xmlns:p14="http://schemas.microsoft.com/office/powerpoint/2010/main" val="245567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23247-EBEC-4F04-B2DB-90DE7F1734C6}"/>
              </a:ext>
            </a:extLst>
          </p:cNvPr>
          <p:cNvSpPr>
            <a:spLocks noGrp="1"/>
          </p:cNvSpPr>
          <p:nvPr>
            <p:ph type="title"/>
          </p:nvPr>
        </p:nvSpPr>
        <p:spPr>
          <a:xfrm>
            <a:off x="0" y="0"/>
            <a:ext cx="6094474" cy="1472339"/>
          </a:xfrm>
        </p:spPr>
        <p:txBody>
          <a:bodyPr>
            <a:normAutofit fontScale="90000"/>
          </a:bodyPr>
          <a:lstStyle/>
          <a:p>
            <a:r>
              <a:rPr lang="en-US" sz="3600" dirty="0"/>
              <a:t>PMF’s of Win vs. Loss Scenarios</a:t>
            </a:r>
            <a:br>
              <a:rPr lang="en-US" sz="3600" dirty="0"/>
            </a:br>
            <a:r>
              <a:rPr lang="en-US" sz="3600" dirty="0"/>
              <a:t>rebounds and Steals </a:t>
            </a:r>
          </a:p>
        </p:txBody>
      </p:sp>
      <p:sp>
        <p:nvSpPr>
          <p:cNvPr id="11" name="Content Placeholder 10">
            <a:extLst>
              <a:ext uri="{FF2B5EF4-FFF2-40B4-BE49-F238E27FC236}">
                <a16:creationId xmlns:a16="http://schemas.microsoft.com/office/drawing/2014/main" id="{2C0610DA-BA93-4F5D-B5FE-C9918CCB8DBD}"/>
              </a:ext>
            </a:extLst>
          </p:cNvPr>
          <p:cNvSpPr>
            <a:spLocks noGrp="1"/>
          </p:cNvSpPr>
          <p:nvPr>
            <p:ph idx="1"/>
          </p:nvPr>
        </p:nvSpPr>
        <p:spPr>
          <a:xfrm>
            <a:off x="0" y="1472340"/>
            <a:ext cx="6094474" cy="5385660"/>
          </a:xfrm>
        </p:spPr>
        <p:txBody>
          <a:bodyPr anchor="t">
            <a:normAutofit fontScale="92500" lnSpcReduction="10000"/>
          </a:bodyPr>
          <a:lstStyle/>
          <a:p>
            <a:r>
              <a:rPr lang="en-US" dirty="0">
                <a:solidFill>
                  <a:schemeClr val="bg1"/>
                </a:solidFill>
              </a:rPr>
              <a:t>I plotted both the bar charts and the step functions since they both have interesting properties. The bar chart makes overlaps easier to see while the step function makes the crossovers and the differences more obvious.</a:t>
            </a:r>
          </a:p>
          <a:p>
            <a:endParaRPr lang="en-US" dirty="0">
              <a:solidFill>
                <a:schemeClr val="bg1"/>
              </a:solidFill>
            </a:endParaRPr>
          </a:p>
          <a:p>
            <a:r>
              <a:rPr lang="en-US" dirty="0">
                <a:solidFill>
                  <a:schemeClr val="bg1"/>
                </a:solidFill>
              </a:rPr>
              <a:t>The point on the x-axis where the plots intersect corresponds with the number of steals or blocks at which there is an equal probability of winning or losing. Above that number you are increasing your chances of winning; below that amount and it is more likely that your team will experience a loss.</a:t>
            </a:r>
          </a:p>
        </p:txBody>
      </p:sp>
      <p:pic>
        <p:nvPicPr>
          <p:cNvPr id="7" name="Picture 6" descr="Chart, histogram&#10;&#10;Description automatically generated">
            <a:extLst>
              <a:ext uri="{FF2B5EF4-FFF2-40B4-BE49-F238E27FC236}">
                <a16:creationId xmlns:a16="http://schemas.microsoft.com/office/drawing/2014/main" id="{E12CC594-C07F-4DCB-BA4E-C359A4E10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1" y="-387458"/>
            <a:ext cx="6998345" cy="3499172"/>
          </a:xfrm>
          <a:prstGeom prst="rect">
            <a:avLst/>
          </a:prstGeom>
        </p:spPr>
      </p:pic>
      <p:pic>
        <p:nvPicPr>
          <p:cNvPr id="5" name="Content Placeholder 4" descr="Chart, histogram&#10;&#10;Description automatically generated">
            <a:extLst>
              <a:ext uri="{FF2B5EF4-FFF2-40B4-BE49-F238E27FC236}">
                <a16:creationId xmlns:a16="http://schemas.microsoft.com/office/drawing/2014/main" id="{26222FB1-8890-424E-B401-ABC7A3AA9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2" y="3526252"/>
            <a:ext cx="6840798" cy="3420398"/>
          </a:xfrm>
          <a:prstGeom prst="rect">
            <a:avLst/>
          </a:prstGeom>
        </p:spPr>
      </p:pic>
    </p:spTree>
    <p:extLst>
      <p:ext uri="{BB962C8B-B14F-4D97-AF65-F5344CB8AC3E}">
        <p14:creationId xmlns:p14="http://schemas.microsoft.com/office/powerpoint/2010/main" val="175782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47BEEF-01FA-4CBA-9B0E-020E0908A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Content Placeholder 4" descr="Chart, histogram&#10;&#10;Description automatically generated">
            <a:extLst>
              <a:ext uri="{FF2B5EF4-FFF2-40B4-BE49-F238E27FC236}">
                <a16:creationId xmlns:a16="http://schemas.microsoft.com/office/drawing/2014/main" id="{AC8239FF-B32F-4585-92A1-FEB0BFAED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26" y="428493"/>
            <a:ext cx="6863185" cy="3431593"/>
          </a:xfrm>
          <a:prstGeom prst="rect">
            <a:avLst/>
          </a:prstGeom>
        </p:spPr>
      </p:pic>
      <p:pic>
        <p:nvPicPr>
          <p:cNvPr id="2" name="Picture 1" descr="Chart, histogram&#10;&#10;Description automatically generated">
            <a:extLst>
              <a:ext uri="{FF2B5EF4-FFF2-40B4-BE49-F238E27FC236}">
                <a16:creationId xmlns:a16="http://schemas.microsoft.com/office/drawing/2014/main" id="{110EC586-55A3-49C2-98FD-33EE4B12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886" y="3116735"/>
            <a:ext cx="6377570" cy="3188784"/>
          </a:xfrm>
          <a:prstGeom prst="rect">
            <a:avLst/>
          </a:prstGeom>
        </p:spPr>
      </p:pic>
      <p:sp>
        <p:nvSpPr>
          <p:cNvPr id="5" name="TextBox 4">
            <a:extLst>
              <a:ext uri="{FF2B5EF4-FFF2-40B4-BE49-F238E27FC236}">
                <a16:creationId xmlns:a16="http://schemas.microsoft.com/office/drawing/2014/main" id="{1F12C3EC-A62B-408B-B644-E9CB07EC85E3}"/>
              </a:ext>
            </a:extLst>
          </p:cNvPr>
          <p:cNvSpPr txBox="1"/>
          <p:nvPr/>
        </p:nvSpPr>
        <p:spPr>
          <a:xfrm>
            <a:off x="6540500" y="1422400"/>
            <a:ext cx="4991099" cy="1754326"/>
          </a:xfrm>
          <a:prstGeom prst="rect">
            <a:avLst/>
          </a:prstGeom>
          <a:noFill/>
        </p:spPr>
        <p:txBody>
          <a:bodyPr wrap="square" rtlCol="0">
            <a:spAutoFit/>
          </a:bodyPr>
          <a:lstStyle/>
          <a:p>
            <a:pPr algn="ctr"/>
            <a:r>
              <a:rPr lang="en-US" sz="3600" dirty="0"/>
              <a:t>The PMF of Blocks is very similar</a:t>
            </a:r>
          </a:p>
          <a:p>
            <a:pPr algn="ctr"/>
            <a:r>
              <a:rPr lang="en-US" sz="3600" dirty="0"/>
              <a:t>to the PMF of Steals.</a:t>
            </a:r>
          </a:p>
        </p:txBody>
      </p:sp>
      <p:sp>
        <p:nvSpPr>
          <p:cNvPr id="6" name="TextBox 5">
            <a:extLst>
              <a:ext uri="{FF2B5EF4-FFF2-40B4-BE49-F238E27FC236}">
                <a16:creationId xmlns:a16="http://schemas.microsoft.com/office/drawing/2014/main" id="{4EBED99F-E19F-4CC3-8D89-33B51035CA4C}"/>
              </a:ext>
            </a:extLst>
          </p:cNvPr>
          <p:cNvSpPr txBox="1"/>
          <p:nvPr/>
        </p:nvSpPr>
        <p:spPr>
          <a:xfrm>
            <a:off x="812800" y="3657600"/>
            <a:ext cx="5676234" cy="2585323"/>
          </a:xfrm>
          <a:prstGeom prst="rect">
            <a:avLst/>
          </a:prstGeom>
          <a:noFill/>
        </p:spPr>
        <p:txBody>
          <a:bodyPr wrap="none" rtlCol="0">
            <a:spAutoFit/>
          </a:bodyPr>
          <a:lstStyle/>
          <a:p>
            <a:r>
              <a:rPr lang="en-US" dirty="0"/>
              <a:t>The difference between Wins and Losses in the PMF</a:t>
            </a:r>
          </a:p>
          <a:p>
            <a:r>
              <a:rPr lang="en-US" dirty="0"/>
              <a:t>of FG % is the greatest. This implies that one of the</a:t>
            </a:r>
          </a:p>
          <a:p>
            <a:r>
              <a:rPr lang="en-US" dirty="0"/>
              <a:t>best things a team can do to increase their likelihood</a:t>
            </a:r>
          </a:p>
          <a:p>
            <a:r>
              <a:rPr lang="en-US" dirty="0"/>
              <a:t>of winning is to reduce their opponents’ field goal</a:t>
            </a:r>
          </a:p>
          <a:p>
            <a:r>
              <a:rPr lang="en-US" dirty="0"/>
              <a:t>percentage.</a:t>
            </a:r>
          </a:p>
          <a:p>
            <a:r>
              <a:rPr lang="en-US" dirty="0"/>
              <a:t>	The team could either hope for the other team</a:t>
            </a:r>
          </a:p>
          <a:p>
            <a:r>
              <a:rPr lang="en-US" dirty="0"/>
              <a:t>to miss their shots or actually have an effect with</a:t>
            </a:r>
          </a:p>
          <a:p>
            <a:r>
              <a:rPr lang="en-US" dirty="0"/>
              <a:t>something that they can control which is to apply a</a:t>
            </a:r>
          </a:p>
          <a:p>
            <a:r>
              <a:rPr lang="en-US" dirty="0"/>
              <a:t>tougher defense to shooters and contest their shots.</a:t>
            </a:r>
          </a:p>
        </p:txBody>
      </p:sp>
    </p:spTree>
    <p:extLst>
      <p:ext uri="{BB962C8B-B14F-4D97-AF65-F5344CB8AC3E}">
        <p14:creationId xmlns:p14="http://schemas.microsoft.com/office/powerpoint/2010/main" val="256907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histogram&#10;&#10;Description automatically generated">
            <a:extLst>
              <a:ext uri="{FF2B5EF4-FFF2-40B4-BE49-F238E27FC236}">
                <a16:creationId xmlns:a16="http://schemas.microsoft.com/office/drawing/2014/main" id="{13B5CEB0-25CE-423E-A0C3-98806788A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978" y="965200"/>
            <a:ext cx="4120596" cy="2060298"/>
          </a:xfrm>
          <a:prstGeom prst="rect">
            <a:avLst/>
          </a:prstGeom>
        </p:spPr>
      </p:pic>
      <p:sp>
        <p:nvSpPr>
          <p:cNvPr id="35" name="Rectangle 34">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histogram&#10;&#10;Description automatically generated">
            <a:extLst>
              <a:ext uri="{FF2B5EF4-FFF2-40B4-BE49-F238E27FC236}">
                <a16:creationId xmlns:a16="http://schemas.microsoft.com/office/drawing/2014/main" id="{085D2C29-E2BB-4F0E-B6A4-EC25650FD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894" y="3836247"/>
            <a:ext cx="4120596" cy="2060298"/>
          </a:xfrm>
          <a:prstGeom prst="rect">
            <a:avLst/>
          </a:prstGeom>
        </p:spPr>
      </p:pic>
      <p:sp>
        <p:nvSpPr>
          <p:cNvPr id="39" name="Rectangle 38">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histogram&#10;&#10;Description automatically generated">
            <a:extLst>
              <a:ext uri="{FF2B5EF4-FFF2-40B4-BE49-F238E27FC236}">
                <a16:creationId xmlns:a16="http://schemas.microsoft.com/office/drawing/2014/main" id="{C7B42EBA-8CF5-47EA-B002-78BB5813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6426" y="961635"/>
            <a:ext cx="4120596" cy="2060298"/>
          </a:xfrm>
          <a:prstGeom prst="rect">
            <a:avLst/>
          </a:prstGeom>
        </p:spPr>
      </p:pic>
      <p:pic>
        <p:nvPicPr>
          <p:cNvPr id="9" name="Picture 8" descr="Chart, histogram&#10;&#10;Description automatically generated">
            <a:extLst>
              <a:ext uri="{FF2B5EF4-FFF2-40B4-BE49-F238E27FC236}">
                <a16:creationId xmlns:a16="http://schemas.microsoft.com/office/drawing/2014/main" id="{4C715B17-4343-4185-9CE4-3584A4BBC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426" y="3836067"/>
            <a:ext cx="4120596" cy="2060298"/>
          </a:xfrm>
          <a:prstGeom prst="rect">
            <a:avLst/>
          </a:prstGeom>
        </p:spPr>
      </p:pic>
      <p:sp>
        <p:nvSpPr>
          <p:cNvPr id="11" name="TextBox 10">
            <a:extLst>
              <a:ext uri="{FF2B5EF4-FFF2-40B4-BE49-F238E27FC236}">
                <a16:creationId xmlns:a16="http://schemas.microsoft.com/office/drawing/2014/main" id="{94E0E42A-45A7-428D-B15A-51B598FEEE04}"/>
              </a:ext>
            </a:extLst>
          </p:cNvPr>
          <p:cNvSpPr txBox="1"/>
          <p:nvPr/>
        </p:nvSpPr>
        <p:spPr>
          <a:xfrm>
            <a:off x="52565" y="78554"/>
            <a:ext cx="11910312" cy="369332"/>
          </a:xfrm>
          <a:prstGeom prst="rect">
            <a:avLst/>
          </a:prstGeom>
          <a:noFill/>
        </p:spPr>
        <p:txBody>
          <a:bodyPr wrap="none" rtlCol="0">
            <a:spAutoFit/>
          </a:bodyPr>
          <a:lstStyle/>
          <a:p>
            <a:r>
              <a:rPr lang="en-US" dirty="0"/>
              <a:t>The PMF’s at the top [</a:t>
            </a:r>
            <a:r>
              <a:rPr lang="en-US" dirty="0" err="1"/>
              <a:t>Opp’s</a:t>
            </a:r>
            <a:r>
              <a:rPr lang="en-US" dirty="0"/>
              <a:t> 3FG%(left) &amp; Reb. Rate(right)] are either too noisy or too difficult for me to interpret visually.</a:t>
            </a:r>
          </a:p>
        </p:txBody>
      </p:sp>
      <p:sp>
        <p:nvSpPr>
          <p:cNvPr id="12" name="TextBox 11">
            <a:extLst>
              <a:ext uri="{FF2B5EF4-FFF2-40B4-BE49-F238E27FC236}">
                <a16:creationId xmlns:a16="http://schemas.microsoft.com/office/drawing/2014/main" id="{36DF2011-E4B3-4F99-BD1E-0B2E527D1EC3}"/>
              </a:ext>
            </a:extLst>
          </p:cNvPr>
          <p:cNvSpPr txBox="1"/>
          <p:nvPr/>
        </p:nvSpPr>
        <p:spPr>
          <a:xfrm>
            <a:off x="62136" y="6359294"/>
            <a:ext cx="12067727" cy="353943"/>
          </a:xfrm>
          <a:prstGeom prst="rect">
            <a:avLst/>
          </a:prstGeom>
          <a:noFill/>
        </p:spPr>
        <p:txBody>
          <a:bodyPr wrap="none" rtlCol="0">
            <a:spAutoFit/>
          </a:bodyPr>
          <a:lstStyle/>
          <a:p>
            <a:r>
              <a:rPr lang="en-US" sz="1700" dirty="0"/>
              <a:t>The PMF’s at the bottom either show too little difference [Fouls(right)] or are too basic [</a:t>
            </a:r>
            <a:r>
              <a:rPr lang="en-US" sz="1700" dirty="0" err="1"/>
              <a:t>Opp’s</a:t>
            </a:r>
            <a:r>
              <a:rPr lang="en-US" sz="1700" dirty="0"/>
              <a:t> Pts(left)] for me to find interesting.</a:t>
            </a:r>
          </a:p>
        </p:txBody>
      </p:sp>
    </p:spTree>
    <p:extLst>
      <p:ext uri="{BB962C8B-B14F-4D97-AF65-F5344CB8AC3E}">
        <p14:creationId xmlns:p14="http://schemas.microsoft.com/office/powerpoint/2010/main" val="332441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E60EDA14-7999-4D4E-A7D0-96E4D5B63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9973" y="-604003"/>
            <a:ext cx="8141781" cy="5427854"/>
          </a:xfrm>
          <a:prstGeom prst="rect">
            <a:avLst/>
          </a:prstGeom>
        </p:spPr>
      </p:pic>
      <p:sp>
        <p:nvSpPr>
          <p:cNvPr id="5" name="TextBox 4">
            <a:extLst>
              <a:ext uri="{FF2B5EF4-FFF2-40B4-BE49-F238E27FC236}">
                <a16:creationId xmlns:a16="http://schemas.microsoft.com/office/drawing/2014/main" id="{4B4E2114-0252-4F46-A623-1D2E476A75BF}"/>
              </a:ext>
            </a:extLst>
          </p:cNvPr>
          <p:cNvSpPr txBox="1"/>
          <p:nvPr/>
        </p:nvSpPr>
        <p:spPr>
          <a:xfrm>
            <a:off x="8347448" y="3108319"/>
            <a:ext cx="3812006" cy="369332"/>
          </a:xfrm>
          <a:prstGeom prst="rect">
            <a:avLst/>
          </a:prstGeom>
          <a:noFill/>
        </p:spPr>
        <p:txBody>
          <a:bodyPr wrap="none" rtlCol="0">
            <a:spAutoFit/>
          </a:bodyPr>
          <a:lstStyle/>
          <a:p>
            <a:r>
              <a:rPr lang="en-US" dirty="0"/>
              <a:t>CDF of Rebounds for Wins vs. Losses</a:t>
            </a:r>
          </a:p>
        </p:txBody>
      </p:sp>
      <p:graphicFrame>
        <p:nvGraphicFramePr>
          <p:cNvPr id="7" name="TextBox 3">
            <a:extLst>
              <a:ext uri="{FF2B5EF4-FFF2-40B4-BE49-F238E27FC236}">
                <a16:creationId xmlns:a16="http://schemas.microsoft.com/office/drawing/2014/main" id="{2DFF24D0-1273-4816-BF86-7F1DDC8C09D2}"/>
              </a:ext>
            </a:extLst>
          </p:cNvPr>
          <p:cNvGraphicFramePr/>
          <p:nvPr>
            <p:extLst>
              <p:ext uri="{D42A27DB-BD31-4B8C-83A1-F6EECF244321}">
                <p14:modId xmlns:p14="http://schemas.microsoft.com/office/powerpoint/2010/main" val="4206862348"/>
              </p:ext>
            </p:extLst>
          </p:nvPr>
        </p:nvGraphicFramePr>
        <p:xfrm>
          <a:off x="0" y="0"/>
          <a:ext cx="5098942" cy="7294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2176721-417E-4598-86C4-2F18651827B7}"/>
              </a:ext>
            </a:extLst>
          </p:cNvPr>
          <p:cNvSpPr txBox="1"/>
          <p:nvPr/>
        </p:nvSpPr>
        <p:spPr>
          <a:xfrm>
            <a:off x="5098942" y="4633351"/>
            <a:ext cx="7093058" cy="2862322"/>
          </a:xfrm>
          <a:prstGeom prst="rect">
            <a:avLst/>
          </a:prstGeom>
          <a:noFill/>
        </p:spPr>
        <p:txBody>
          <a:bodyPr wrap="square" rtlCol="0">
            <a:spAutoFit/>
          </a:bodyPr>
          <a:lstStyle/>
          <a:p>
            <a:r>
              <a:rPr lang="en-US" dirty="0"/>
              <a:t>I was inclined to believe that maybe certain defensive stats would</a:t>
            </a:r>
          </a:p>
          <a:p>
            <a:r>
              <a:rPr lang="en-US" dirty="0"/>
              <a:t>be more impactful but based on the CDF’s of all the stats it looks</a:t>
            </a:r>
          </a:p>
          <a:p>
            <a:r>
              <a:rPr lang="en-US" dirty="0"/>
              <a:t>like rebounds are the biggest make-or-break stat.</a:t>
            </a:r>
          </a:p>
          <a:p>
            <a:endParaRPr lang="en-US" dirty="0"/>
          </a:p>
          <a:p>
            <a:r>
              <a:rPr lang="en-US" dirty="0"/>
              <a:t>Maybe this makes more sense if you think about the fact that if you</a:t>
            </a:r>
          </a:p>
          <a:p>
            <a:r>
              <a:rPr lang="en-US" dirty="0"/>
              <a:t>don’t rebound as much there are less opportunities to score and the other team has more. Also, rebounds are an indicator of missed shots by the opposing team.</a:t>
            </a:r>
          </a:p>
          <a:p>
            <a:endParaRPr lang="en-US" dirty="0"/>
          </a:p>
          <a:p>
            <a:endParaRPr lang="en-US" dirty="0"/>
          </a:p>
        </p:txBody>
      </p:sp>
    </p:spTree>
    <p:extLst>
      <p:ext uri="{BB962C8B-B14F-4D97-AF65-F5344CB8AC3E}">
        <p14:creationId xmlns:p14="http://schemas.microsoft.com/office/powerpoint/2010/main" val="245209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extLst>
              <a:ext uri="{837473B0-CC2E-450A-ABE3-18F120FF3D39}">
                <a1611:picAttrSrcUrl xmlns:a1611="http://schemas.microsoft.com/office/drawing/2016/11/main" r:id="rId3"/>
              </a:ext>
            </a:extLst>
          </a:blip>
          <a:srcRect/>
          <a:stretch>
            <a:fillRect t="-2000" b="-2000"/>
          </a:stretch>
        </a:blipFill>
        <a:effectLst/>
      </p:bgPr>
    </p:bg>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ABEB5C44-542D-4472-901C-6AAFB07E5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973" y="-206213"/>
            <a:ext cx="10337369" cy="6891579"/>
          </a:xfrm>
          <a:prstGeom prst="rect">
            <a:avLst/>
          </a:prstGeom>
        </p:spPr>
      </p:pic>
      <p:sp>
        <p:nvSpPr>
          <p:cNvPr id="8" name="TextBox 7">
            <a:extLst>
              <a:ext uri="{FF2B5EF4-FFF2-40B4-BE49-F238E27FC236}">
                <a16:creationId xmlns:a16="http://schemas.microsoft.com/office/drawing/2014/main" id="{1117BE88-684A-441C-B040-576AAA3D3561}"/>
              </a:ext>
            </a:extLst>
          </p:cNvPr>
          <p:cNvSpPr txBox="1"/>
          <p:nvPr/>
        </p:nvSpPr>
        <p:spPr>
          <a:xfrm>
            <a:off x="9340954" y="1582340"/>
            <a:ext cx="2851046" cy="3693319"/>
          </a:xfrm>
          <a:prstGeom prst="rect">
            <a:avLst/>
          </a:prstGeom>
          <a:noFill/>
        </p:spPr>
        <p:txBody>
          <a:bodyPr wrap="square" rtlCol="0">
            <a:spAutoFit/>
          </a:bodyPr>
          <a:lstStyle/>
          <a:p>
            <a:r>
              <a:rPr lang="en-US" dirty="0"/>
              <a:t>The normal distribution with a Mu of 32 and a Sigma of 5.5 is nearly a perfect model of the distribution.</a:t>
            </a:r>
          </a:p>
          <a:p>
            <a:endParaRPr lang="en-US" dirty="0"/>
          </a:p>
          <a:p>
            <a:r>
              <a:rPr lang="en-US" dirty="0"/>
              <a:t>However, in the lower end, like less than 25 is slightly overestimates.</a:t>
            </a:r>
          </a:p>
          <a:p>
            <a:endParaRPr lang="en-US" dirty="0"/>
          </a:p>
          <a:p>
            <a:r>
              <a:rPr lang="en-US" dirty="0"/>
              <a:t>This could be corrected by using a smaller sigma on the lower end. </a:t>
            </a:r>
          </a:p>
        </p:txBody>
      </p:sp>
    </p:spTree>
    <p:extLst>
      <p:ext uri="{BB962C8B-B14F-4D97-AF65-F5344CB8AC3E}">
        <p14:creationId xmlns:p14="http://schemas.microsoft.com/office/powerpoint/2010/main" val="378089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C5D7-55D3-464A-A060-DC9E1D1FA7F4}"/>
              </a:ext>
            </a:extLst>
          </p:cNvPr>
          <p:cNvSpPr>
            <a:spLocks noGrp="1"/>
          </p:cNvSpPr>
          <p:nvPr>
            <p:ph type="title"/>
          </p:nvPr>
        </p:nvSpPr>
        <p:spPr/>
        <p:txBody>
          <a:bodyPr/>
          <a:lstStyle/>
          <a:p>
            <a:r>
              <a:rPr lang="en-US" dirty="0"/>
              <a:t>Data Acquisition</a:t>
            </a:r>
          </a:p>
        </p:txBody>
      </p:sp>
      <p:sp>
        <p:nvSpPr>
          <p:cNvPr id="3" name="Content Placeholder 2">
            <a:extLst>
              <a:ext uri="{FF2B5EF4-FFF2-40B4-BE49-F238E27FC236}">
                <a16:creationId xmlns:a16="http://schemas.microsoft.com/office/drawing/2014/main" id="{44BFDBA2-1AFB-45CF-9DBA-8C3F421AC0D7}"/>
              </a:ext>
            </a:extLst>
          </p:cNvPr>
          <p:cNvSpPr>
            <a:spLocks noGrp="1"/>
          </p:cNvSpPr>
          <p:nvPr>
            <p:ph idx="1"/>
          </p:nvPr>
        </p:nvSpPr>
        <p:spPr>
          <a:xfrm>
            <a:off x="0" y="2448604"/>
            <a:ext cx="12192000" cy="4409396"/>
          </a:xfrm>
        </p:spPr>
        <p:txBody>
          <a:bodyPr/>
          <a:lstStyle/>
          <a:p>
            <a:r>
              <a:rPr lang="en-US" dirty="0"/>
              <a:t>In order to do the tasks of EDA I first need to  get my data set. The data I got was from a GitHub repository of NBA data used to write an article for the Los Angeles Times. The repository also contains a description of how the data was acquired.</a:t>
            </a:r>
          </a:p>
          <a:p>
            <a:r>
              <a:rPr lang="en-US" dirty="0"/>
              <a:t>Data Set Directory ( Game logs from 1985-86 through 2018-19 seasons were used by me):</a:t>
            </a:r>
          </a:p>
          <a:p>
            <a:r>
              <a:rPr lang="en-US" dirty="0"/>
              <a:t> </a:t>
            </a:r>
            <a:r>
              <a:rPr lang="en-US" dirty="0">
                <a:hlinkClick r:id="rId2"/>
              </a:rPr>
              <a:t>https://github.com/ryanvmenezes/lawlers-law/tree/master/data/logs</a:t>
            </a:r>
            <a:endParaRPr lang="en-US" dirty="0"/>
          </a:p>
          <a:p>
            <a:r>
              <a:rPr lang="en-US" dirty="0"/>
              <a:t>Data Acquisition Method Description:</a:t>
            </a:r>
          </a:p>
          <a:p>
            <a:r>
              <a:rPr lang="en-US" dirty="0">
                <a:hlinkClick r:id="rId3"/>
              </a:rPr>
              <a:t>https://github.com/ryanvmenezes/lawlers-law/tree/master/data</a:t>
            </a:r>
            <a:endParaRPr lang="en-US" dirty="0"/>
          </a:p>
        </p:txBody>
      </p:sp>
      <p:pic>
        <p:nvPicPr>
          <p:cNvPr id="5" name="Picture 4" descr="Graphical user interface&#10;&#10;Description automatically generated">
            <a:extLst>
              <a:ext uri="{FF2B5EF4-FFF2-40B4-BE49-F238E27FC236}">
                <a16:creationId xmlns:a16="http://schemas.microsoft.com/office/drawing/2014/main" id="{A1C17B82-574A-41C6-94B0-4AD22B5E3D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804673" y="0"/>
            <a:ext cx="3387327" cy="2266122"/>
          </a:xfrm>
          <a:prstGeom prst="rect">
            <a:avLst/>
          </a:prstGeom>
        </p:spPr>
      </p:pic>
      <p:sp>
        <p:nvSpPr>
          <p:cNvPr id="6" name="TextBox 5">
            <a:extLst>
              <a:ext uri="{FF2B5EF4-FFF2-40B4-BE49-F238E27FC236}">
                <a16:creationId xmlns:a16="http://schemas.microsoft.com/office/drawing/2014/main" id="{C55F26C7-6B21-4C80-93E0-7B9B76C4DCBA}"/>
              </a:ext>
            </a:extLst>
          </p:cNvPr>
          <p:cNvSpPr txBox="1"/>
          <p:nvPr/>
        </p:nvSpPr>
        <p:spPr>
          <a:xfrm>
            <a:off x="8984974" y="2274742"/>
            <a:ext cx="3207026" cy="230832"/>
          </a:xfrm>
          <a:prstGeom prst="rect">
            <a:avLst/>
          </a:prstGeom>
          <a:noFill/>
        </p:spPr>
        <p:txBody>
          <a:bodyPr wrap="square" rtlCol="0">
            <a:spAutoFit/>
          </a:bodyPr>
          <a:lstStyle/>
          <a:p>
            <a:r>
              <a:rPr lang="en-US" sz="900">
                <a:hlinkClick r:id="rId5" tooltip="https://technofaq.org/posts/2019/08/hassle-free-transfer-of-large-files/"/>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444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20C54-9DC2-4F7B-A231-AB00DECE551E}"/>
              </a:ext>
            </a:extLst>
          </p:cNvPr>
          <p:cNvPicPr>
            <a:picLocks noChangeAspect="1"/>
          </p:cNvPicPr>
          <p:nvPr/>
        </p:nvPicPr>
        <p:blipFill>
          <a:blip r:embed="rId2"/>
          <a:stretch>
            <a:fillRect/>
          </a:stretch>
        </p:blipFill>
        <p:spPr>
          <a:xfrm>
            <a:off x="0" y="0"/>
            <a:ext cx="9314597" cy="6858000"/>
          </a:xfrm>
          <a:prstGeom prst="rect">
            <a:avLst/>
          </a:prstGeom>
        </p:spPr>
      </p:pic>
      <p:sp>
        <p:nvSpPr>
          <p:cNvPr id="4" name="TextBox 3">
            <a:extLst>
              <a:ext uri="{FF2B5EF4-FFF2-40B4-BE49-F238E27FC236}">
                <a16:creationId xmlns:a16="http://schemas.microsoft.com/office/drawing/2014/main" id="{1B102333-9AC4-474E-8CB1-D2FE67C8E162}"/>
              </a:ext>
            </a:extLst>
          </p:cNvPr>
          <p:cNvSpPr txBox="1"/>
          <p:nvPr/>
        </p:nvSpPr>
        <p:spPr>
          <a:xfrm>
            <a:off x="4953000" y="0"/>
            <a:ext cx="7239000" cy="1477328"/>
          </a:xfrm>
          <a:prstGeom prst="rect">
            <a:avLst/>
          </a:prstGeom>
          <a:noFill/>
        </p:spPr>
        <p:txBody>
          <a:bodyPr wrap="square" rtlCol="0">
            <a:spAutoFit/>
          </a:bodyPr>
          <a:lstStyle/>
          <a:p>
            <a:r>
              <a:rPr lang="en-US" dirty="0"/>
              <a:t>Positive covariance and relatively high Pearson’s and Spearman’s correlation scores correspond with the visualization. A higher correlation</a:t>
            </a:r>
          </a:p>
          <a:p>
            <a:r>
              <a:rPr lang="en-US" dirty="0"/>
              <a:t>would see the data less spread out. The sort of </a:t>
            </a:r>
            <a:r>
              <a:rPr lang="en-US" dirty="0" err="1"/>
              <a:t>blankish</a:t>
            </a:r>
            <a:r>
              <a:rPr lang="en-US" dirty="0"/>
              <a:t> line at slope=1 </a:t>
            </a:r>
          </a:p>
          <a:p>
            <a:r>
              <a:rPr lang="en-US" dirty="0"/>
              <a:t>is an artifact of it being impossible for teams to score the same amount of points. (No ties/draws in basketball)</a:t>
            </a:r>
          </a:p>
        </p:txBody>
      </p:sp>
      <p:sp>
        <p:nvSpPr>
          <p:cNvPr id="5" name="TextBox 4">
            <a:extLst>
              <a:ext uri="{FF2B5EF4-FFF2-40B4-BE49-F238E27FC236}">
                <a16:creationId xmlns:a16="http://schemas.microsoft.com/office/drawing/2014/main" id="{5C2E9825-AB1A-4677-BED0-D5D4B5F0F5B0}"/>
              </a:ext>
            </a:extLst>
          </p:cNvPr>
          <p:cNvSpPr txBox="1"/>
          <p:nvPr/>
        </p:nvSpPr>
        <p:spPr>
          <a:xfrm>
            <a:off x="9314597" y="2556828"/>
            <a:ext cx="2877403" cy="4401205"/>
          </a:xfrm>
          <a:prstGeom prst="rect">
            <a:avLst/>
          </a:prstGeom>
          <a:noFill/>
        </p:spPr>
        <p:txBody>
          <a:bodyPr wrap="square" rtlCol="0">
            <a:spAutoFit/>
          </a:bodyPr>
          <a:lstStyle/>
          <a:p>
            <a:pPr algn="ctr"/>
            <a:r>
              <a:rPr lang="en-US" sz="2000" dirty="0"/>
              <a:t>These results are not that intriguing or insightful and are </a:t>
            </a:r>
            <a:r>
              <a:rPr lang="en-US" sz="2000" dirty="0" err="1"/>
              <a:t>moreso</a:t>
            </a:r>
            <a:r>
              <a:rPr lang="en-US" sz="2000" dirty="0"/>
              <a:t> due to a thing</a:t>
            </a:r>
          </a:p>
          <a:p>
            <a:pPr algn="ctr"/>
            <a:r>
              <a:rPr lang="en-US" sz="2000" dirty="0"/>
              <a:t>called pace.</a:t>
            </a:r>
          </a:p>
          <a:p>
            <a:pPr algn="ctr"/>
            <a:endParaRPr lang="en-US" sz="2000" dirty="0"/>
          </a:p>
          <a:p>
            <a:pPr algn="ctr"/>
            <a:r>
              <a:rPr lang="en-US" sz="2000" dirty="0"/>
              <a:t>Pace is how fast the game is played, how often are people scoring, and how quick possession is changing and is</a:t>
            </a:r>
          </a:p>
          <a:p>
            <a:pPr algn="ctr"/>
            <a:r>
              <a:rPr lang="en-US" sz="2000" dirty="0"/>
              <a:t>not affected much by defense. </a:t>
            </a:r>
          </a:p>
        </p:txBody>
      </p:sp>
      <p:pic>
        <p:nvPicPr>
          <p:cNvPr id="7" name="Picture 6" descr="A picture containing text, scoreboard&#10;&#10;Description automatically generated">
            <a:extLst>
              <a:ext uri="{FF2B5EF4-FFF2-40B4-BE49-F238E27FC236}">
                <a16:creationId xmlns:a16="http://schemas.microsoft.com/office/drawing/2014/main" id="{E24AEDF4-6EA2-43CF-A359-3FAB6239BF9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34438" y="1119303"/>
            <a:ext cx="3598862" cy="1496814"/>
          </a:xfrm>
          <a:prstGeom prst="rect">
            <a:avLst/>
          </a:prstGeom>
        </p:spPr>
      </p:pic>
      <p:pic>
        <p:nvPicPr>
          <p:cNvPr id="10" name="Picture 9" descr="A ball on a wooden surface&#10;&#10;Description automatically generated with low confidence">
            <a:extLst>
              <a:ext uri="{FF2B5EF4-FFF2-40B4-BE49-F238E27FC236}">
                <a16:creationId xmlns:a16="http://schemas.microsoft.com/office/drawing/2014/main" id="{28D14CAC-5302-4551-830A-454344EFEA05}"/>
              </a:ext>
            </a:extLst>
          </p:cNvPr>
          <p:cNvPicPr>
            <a:picLocks noChangeAspect="1"/>
          </p:cNvPicPr>
          <p:nvPr/>
        </p:nvPicPr>
        <p:blipFill>
          <a:blip r:embed="rId5">
            <a:alphaModFix amt="35000"/>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2038128"/>
            <a:ext cx="12192000" cy="4407344"/>
          </a:xfrm>
          <a:prstGeom prst="rect">
            <a:avLst/>
          </a:prstGeom>
        </p:spPr>
      </p:pic>
      <p:sp>
        <p:nvSpPr>
          <p:cNvPr id="11" name="TextBox 10">
            <a:extLst>
              <a:ext uri="{FF2B5EF4-FFF2-40B4-BE49-F238E27FC236}">
                <a16:creationId xmlns:a16="http://schemas.microsoft.com/office/drawing/2014/main" id="{BA53FCBE-38DC-4FB7-9606-6D9B0F6B9050}"/>
              </a:ext>
            </a:extLst>
          </p:cNvPr>
          <p:cNvSpPr txBox="1"/>
          <p:nvPr/>
        </p:nvSpPr>
        <p:spPr>
          <a:xfrm>
            <a:off x="5337973" y="2372162"/>
            <a:ext cx="4058612" cy="1200329"/>
          </a:xfrm>
          <a:prstGeom prst="rect">
            <a:avLst/>
          </a:prstGeom>
          <a:noFill/>
        </p:spPr>
        <p:txBody>
          <a:bodyPr wrap="none" rtlCol="0">
            <a:spAutoFit/>
          </a:bodyPr>
          <a:lstStyle/>
          <a:p>
            <a:r>
              <a:rPr lang="en-US" dirty="0"/>
              <a:t>Difficult to make a deduction because</a:t>
            </a:r>
          </a:p>
          <a:p>
            <a:r>
              <a:rPr lang="en-US" dirty="0"/>
              <a:t>even at the extremes about half the</a:t>
            </a:r>
          </a:p>
          <a:p>
            <a:r>
              <a:rPr lang="en-US" dirty="0"/>
              <a:t>data is above and below so it is equally</a:t>
            </a:r>
          </a:p>
          <a:p>
            <a:r>
              <a:rPr lang="en-US" dirty="0"/>
              <a:t>likely to win or lose. </a:t>
            </a:r>
          </a:p>
        </p:txBody>
      </p:sp>
    </p:spTree>
    <p:extLst>
      <p:ext uri="{BB962C8B-B14F-4D97-AF65-F5344CB8AC3E}">
        <p14:creationId xmlns:p14="http://schemas.microsoft.com/office/powerpoint/2010/main" val="2080516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EF205-C5E4-45A2-9624-146E08139BC8}"/>
              </a:ext>
            </a:extLst>
          </p:cNvPr>
          <p:cNvPicPr>
            <a:picLocks noChangeAspect="1"/>
          </p:cNvPicPr>
          <p:nvPr/>
        </p:nvPicPr>
        <p:blipFill>
          <a:blip r:embed="rId2"/>
          <a:stretch>
            <a:fillRect/>
          </a:stretch>
        </p:blipFill>
        <p:spPr>
          <a:xfrm>
            <a:off x="0" y="1"/>
            <a:ext cx="6073726" cy="4448014"/>
          </a:xfrm>
          <a:prstGeom prst="rect">
            <a:avLst/>
          </a:prstGeom>
        </p:spPr>
      </p:pic>
      <p:pic>
        <p:nvPicPr>
          <p:cNvPr id="5" name="Picture 4">
            <a:extLst>
              <a:ext uri="{FF2B5EF4-FFF2-40B4-BE49-F238E27FC236}">
                <a16:creationId xmlns:a16="http://schemas.microsoft.com/office/drawing/2014/main" id="{CCE4DBA8-31BD-4E9A-B926-619014D986AF}"/>
              </a:ext>
            </a:extLst>
          </p:cNvPr>
          <p:cNvPicPr>
            <a:picLocks noChangeAspect="1"/>
          </p:cNvPicPr>
          <p:nvPr/>
        </p:nvPicPr>
        <p:blipFill>
          <a:blip r:embed="rId3"/>
          <a:stretch>
            <a:fillRect/>
          </a:stretch>
        </p:blipFill>
        <p:spPr>
          <a:xfrm>
            <a:off x="7969034" y="2604927"/>
            <a:ext cx="3848100" cy="3686175"/>
          </a:xfrm>
          <a:prstGeom prst="rect">
            <a:avLst/>
          </a:prstGeom>
        </p:spPr>
      </p:pic>
      <p:sp>
        <p:nvSpPr>
          <p:cNvPr id="6" name="TextBox 5">
            <a:extLst>
              <a:ext uri="{FF2B5EF4-FFF2-40B4-BE49-F238E27FC236}">
                <a16:creationId xmlns:a16="http://schemas.microsoft.com/office/drawing/2014/main" id="{926F5065-6876-49D2-B01B-71BFD0DABABB}"/>
              </a:ext>
            </a:extLst>
          </p:cNvPr>
          <p:cNvSpPr txBox="1"/>
          <p:nvPr/>
        </p:nvSpPr>
        <p:spPr>
          <a:xfrm>
            <a:off x="8523688" y="990600"/>
            <a:ext cx="3668312" cy="1477328"/>
          </a:xfrm>
          <a:prstGeom prst="rect">
            <a:avLst/>
          </a:prstGeom>
          <a:noFill/>
        </p:spPr>
        <p:txBody>
          <a:bodyPr wrap="none" rtlCol="0">
            <a:spAutoFit/>
          </a:bodyPr>
          <a:lstStyle/>
          <a:p>
            <a:r>
              <a:rPr lang="en-US" dirty="0"/>
              <a:t>Was not able to calculate the</a:t>
            </a:r>
          </a:p>
          <a:p>
            <a:r>
              <a:rPr lang="en-US" dirty="0"/>
              <a:t> covariance and correlation but</a:t>
            </a:r>
          </a:p>
          <a:p>
            <a:r>
              <a:rPr lang="en-US" dirty="0"/>
              <a:t>regardless this is interesting </a:t>
            </a:r>
          </a:p>
          <a:p>
            <a:r>
              <a:rPr lang="en-US" dirty="0"/>
              <a:t>because of the negative covariance</a:t>
            </a:r>
          </a:p>
          <a:p>
            <a:r>
              <a:rPr lang="en-US" dirty="0"/>
              <a:t>and correlation apparent.</a:t>
            </a:r>
          </a:p>
        </p:txBody>
      </p:sp>
      <p:sp>
        <p:nvSpPr>
          <p:cNvPr id="7" name="TextBox 6">
            <a:extLst>
              <a:ext uri="{FF2B5EF4-FFF2-40B4-BE49-F238E27FC236}">
                <a16:creationId xmlns:a16="http://schemas.microsoft.com/office/drawing/2014/main" id="{0EC4ECA1-20E0-48AE-9F35-F1DCA51D895F}"/>
              </a:ext>
            </a:extLst>
          </p:cNvPr>
          <p:cNvSpPr txBox="1"/>
          <p:nvPr/>
        </p:nvSpPr>
        <p:spPr>
          <a:xfrm>
            <a:off x="4798439" y="4471049"/>
            <a:ext cx="3848100" cy="2308324"/>
          </a:xfrm>
          <a:prstGeom prst="rect">
            <a:avLst/>
          </a:prstGeom>
          <a:noFill/>
        </p:spPr>
        <p:txBody>
          <a:bodyPr wrap="square" rtlCol="0">
            <a:spAutoFit/>
          </a:bodyPr>
          <a:lstStyle/>
          <a:p>
            <a:r>
              <a:rPr lang="en-US" dirty="0"/>
              <a:t>Rebounds had the 2nd highest correlation, both Pearson’s and Spearman’s, with the PLUS_MINUS statistic variable.</a:t>
            </a:r>
          </a:p>
          <a:p>
            <a:r>
              <a:rPr lang="en-US" dirty="0"/>
              <a:t>Covariance is more difficult to interpret unless it is apples to apples and tells us more about the direction of the relationship.</a:t>
            </a:r>
          </a:p>
        </p:txBody>
      </p:sp>
      <p:pic>
        <p:nvPicPr>
          <p:cNvPr id="9" name="Picture 8" descr="A picture containing person, sport, floor, athletic game&#10;&#10;Description automatically generated">
            <a:extLst>
              <a:ext uri="{FF2B5EF4-FFF2-40B4-BE49-F238E27FC236}">
                <a16:creationId xmlns:a16="http://schemas.microsoft.com/office/drawing/2014/main" id="{9C53E835-0E32-447D-B795-EB0C86DCE55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5200" y="-23033"/>
            <a:ext cx="2457450" cy="3686175"/>
          </a:xfrm>
          <a:prstGeom prst="rect">
            <a:avLst/>
          </a:prstGeom>
        </p:spPr>
      </p:pic>
      <p:pic>
        <p:nvPicPr>
          <p:cNvPr id="4" name="Picture 3" descr="A basketball player dunking a basketball&#10;&#10;Description automatically generated with medium confidence">
            <a:extLst>
              <a:ext uri="{FF2B5EF4-FFF2-40B4-BE49-F238E27FC236}">
                <a16:creationId xmlns:a16="http://schemas.microsoft.com/office/drawing/2014/main" id="{984E5E0D-7F1D-4E21-96FB-227BBA2F07B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505" y="4409574"/>
            <a:ext cx="4783934" cy="2435725"/>
          </a:xfrm>
          <a:prstGeom prst="rect">
            <a:avLst/>
          </a:prstGeom>
        </p:spPr>
      </p:pic>
      <p:sp>
        <p:nvSpPr>
          <p:cNvPr id="8" name="TextBox 7">
            <a:extLst>
              <a:ext uri="{FF2B5EF4-FFF2-40B4-BE49-F238E27FC236}">
                <a16:creationId xmlns:a16="http://schemas.microsoft.com/office/drawing/2014/main" id="{224C8037-6B21-4BB8-8B52-416CE72DDAE5}"/>
              </a:ext>
            </a:extLst>
          </p:cNvPr>
          <p:cNvSpPr txBox="1"/>
          <p:nvPr/>
        </p:nvSpPr>
        <p:spPr>
          <a:xfrm>
            <a:off x="14505" y="7022698"/>
            <a:ext cx="4783934" cy="230832"/>
          </a:xfrm>
          <a:prstGeom prst="rect">
            <a:avLst/>
          </a:prstGeom>
          <a:noFill/>
        </p:spPr>
        <p:txBody>
          <a:bodyPr wrap="square" rtlCol="0">
            <a:spAutoFit/>
          </a:bodyPr>
          <a:lstStyle/>
          <a:p>
            <a:r>
              <a:rPr lang="en-US" sz="900">
                <a:hlinkClick r:id="rId7" tooltip="http://www.bourgase.com/2014/05/can-okc-win-without-serge-ibaka/"/>
              </a:rPr>
              <a:t>This Photo</a:t>
            </a:r>
            <a:r>
              <a:rPr lang="en-US" sz="900"/>
              <a:t> by Unknown Author is licensed under </a:t>
            </a:r>
            <a:r>
              <a:rPr lang="en-US" sz="900">
                <a:hlinkClick r:id="rId8" tooltip="https://creativecommons.org/licenses/by-nc-sa/3.0/"/>
              </a:rPr>
              <a:t>CC BY-SA-NC</a:t>
            </a:r>
            <a:endParaRPr lang="en-US" sz="900"/>
          </a:p>
        </p:txBody>
      </p:sp>
      <p:sp>
        <p:nvSpPr>
          <p:cNvPr id="11" name="TextBox 10">
            <a:extLst>
              <a:ext uri="{FF2B5EF4-FFF2-40B4-BE49-F238E27FC236}">
                <a16:creationId xmlns:a16="http://schemas.microsoft.com/office/drawing/2014/main" id="{CABF158A-48D7-41F9-9AAD-835356E1898C}"/>
              </a:ext>
            </a:extLst>
          </p:cNvPr>
          <p:cNvSpPr txBox="1"/>
          <p:nvPr/>
        </p:nvSpPr>
        <p:spPr>
          <a:xfrm>
            <a:off x="3416166" y="1465559"/>
            <a:ext cx="2202270" cy="1169551"/>
          </a:xfrm>
          <a:prstGeom prst="rect">
            <a:avLst/>
          </a:prstGeom>
          <a:noFill/>
        </p:spPr>
        <p:txBody>
          <a:bodyPr wrap="none" rtlCol="0">
            <a:spAutoFit/>
          </a:bodyPr>
          <a:lstStyle/>
          <a:p>
            <a:r>
              <a:rPr lang="en-US" sz="1400" dirty="0"/>
              <a:t>The closeness of Pearson</a:t>
            </a:r>
          </a:p>
          <a:p>
            <a:r>
              <a:rPr lang="en-US" sz="1400" dirty="0"/>
              <a:t>and Spearman scores </a:t>
            </a:r>
          </a:p>
          <a:p>
            <a:r>
              <a:rPr lang="en-US" sz="1400" dirty="0"/>
              <a:t>indicate that a linear </a:t>
            </a:r>
          </a:p>
          <a:p>
            <a:r>
              <a:rPr lang="en-US" sz="1400" dirty="0"/>
              <a:t>relationship explains most</a:t>
            </a:r>
          </a:p>
          <a:p>
            <a:r>
              <a:rPr lang="en-US" sz="1400" dirty="0"/>
              <a:t>of the covariance.</a:t>
            </a:r>
          </a:p>
        </p:txBody>
      </p:sp>
    </p:spTree>
    <p:extLst>
      <p:ext uri="{BB962C8B-B14F-4D97-AF65-F5344CB8AC3E}">
        <p14:creationId xmlns:p14="http://schemas.microsoft.com/office/powerpoint/2010/main" val="3864905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 square&#10;&#10;Description automatically generated">
            <a:extLst>
              <a:ext uri="{FF2B5EF4-FFF2-40B4-BE49-F238E27FC236}">
                <a16:creationId xmlns:a16="http://schemas.microsoft.com/office/drawing/2014/main" id="{68F8210F-1647-43D1-9755-AEDDF0B35ED2}"/>
              </a:ext>
            </a:extLst>
          </p:cNvPr>
          <p:cNvPicPr>
            <a:picLocks noChangeAspect="1"/>
          </p:cNvPicPr>
          <p:nvPr/>
        </p:nvPicPr>
        <p:blipFill rotWithShape="1">
          <a:blip r:embed="rId2">
            <a:extLst>
              <a:ext uri="{28A0092B-C50C-407E-A947-70E740481C1C}">
                <a14:useLocalDpi xmlns:a14="http://schemas.microsoft.com/office/drawing/2010/main" val="0"/>
              </a:ext>
            </a:extLst>
          </a:blip>
          <a:srcRect l="2798" r="319" b="-1"/>
          <a:stretch/>
        </p:blipFill>
        <p:spPr>
          <a:xfrm>
            <a:off x="1764016" y="4217307"/>
            <a:ext cx="3808694" cy="2624098"/>
          </a:xfrm>
          <a:prstGeom prst="rect">
            <a:avLst/>
          </a:prstGeom>
        </p:spPr>
      </p:pic>
      <p:pic>
        <p:nvPicPr>
          <p:cNvPr id="14" name="Picture 13" descr="Shape, square&#10;&#10;Description automatically generated">
            <a:extLst>
              <a:ext uri="{FF2B5EF4-FFF2-40B4-BE49-F238E27FC236}">
                <a16:creationId xmlns:a16="http://schemas.microsoft.com/office/drawing/2014/main" id="{80E2E9F8-0353-4B82-AECA-B29D069D6B2B}"/>
              </a:ext>
            </a:extLst>
          </p:cNvPr>
          <p:cNvPicPr>
            <a:picLocks noChangeAspect="1"/>
          </p:cNvPicPr>
          <p:nvPr/>
        </p:nvPicPr>
        <p:blipFill rotWithShape="1">
          <a:blip r:embed="rId3">
            <a:extLst>
              <a:ext uri="{28A0092B-C50C-407E-A947-70E740481C1C}">
                <a14:useLocalDpi xmlns:a14="http://schemas.microsoft.com/office/drawing/2010/main" val="0"/>
              </a:ext>
            </a:extLst>
          </a:blip>
          <a:srcRect l="11815" r="9336" b="-4"/>
          <a:stretch/>
        </p:blipFill>
        <p:spPr>
          <a:xfrm>
            <a:off x="9111343" y="2015431"/>
            <a:ext cx="3077330" cy="2605212"/>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8EA98B6B-040F-44F7-B77F-643E864D9291}"/>
              </a:ext>
            </a:extLst>
          </p:cNvPr>
          <p:cNvPicPr>
            <a:picLocks noChangeAspect="1"/>
          </p:cNvPicPr>
          <p:nvPr/>
        </p:nvPicPr>
        <p:blipFill rotWithShape="1">
          <a:blip r:embed="rId4">
            <a:extLst>
              <a:ext uri="{28A0092B-C50C-407E-A947-70E740481C1C}">
                <a14:useLocalDpi xmlns:a14="http://schemas.microsoft.com/office/drawing/2010/main" val="0"/>
              </a:ext>
            </a:extLst>
          </a:blip>
          <a:srcRect l="11636" r="9167" b="-3"/>
          <a:stretch/>
        </p:blipFill>
        <p:spPr>
          <a:xfrm>
            <a:off x="9437914" y="-277915"/>
            <a:ext cx="2942122" cy="2479790"/>
          </a:xfrm>
          <a:prstGeom prst="rect">
            <a:avLst/>
          </a:prstGeom>
        </p:spPr>
      </p:pic>
      <p:pic>
        <p:nvPicPr>
          <p:cNvPr id="16" name="Picture 15" descr="Shape&#10;&#10;Description automatically generated">
            <a:extLst>
              <a:ext uri="{FF2B5EF4-FFF2-40B4-BE49-F238E27FC236}">
                <a16:creationId xmlns:a16="http://schemas.microsoft.com/office/drawing/2014/main" id="{3463DF02-7E72-4001-B78C-EB5170E63530}"/>
              </a:ext>
            </a:extLst>
          </p:cNvPr>
          <p:cNvPicPr>
            <a:picLocks noChangeAspect="1"/>
          </p:cNvPicPr>
          <p:nvPr/>
        </p:nvPicPr>
        <p:blipFill rotWithShape="1">
          <a:blip r:embed="rId5">
            <a:extLst>
              <a:ext uri="{28A0092B-C50C-407E-A947-70E740481C1C}">
                <a14:useLocalDpi xmlns:a14="http://schemas.microsoft.com/office/drawing/2010/main" val="0"/>
              </a:ext>
            </a:extLst>
          </a:blip>
          <a:srcRect l="11747" r="9273" b="-3"/>
          <a:stretch/>
        </p:blipFill>
        <p:spPr>
          <a:xfrm>
            <a:off x="9114670" y="4217307"/>
            <a:ext cx="3077330" cy="2477571"/>
          </a:xfrm>
          <a:prstGeom prst="rect">
            <a:avLst/>
          </a:prstGeom>
        </p:spPr>
      </p:pic>
      <p:pic>
        <p:nvPicPr>
          <p:cNvPr id="17" name="Picture 16" descr="Shape, square&#10;&#10;Description automatically generated">
            <a:extLst>
              <a:ext uri="{FF2B5EF4-FFF2-40B4-BE49-F238E27FC236}">
                <a16:creationId xmlns:a16="http://schemas.microsoft.com/office/drawing/2014/main" id="{5667BF2E-EDA0-4972-A12A-F38583CD985B}"/>
              </a:ext>
            </a:extLst>
          </p:cNvPr>
          <p:cNvPicPr>
            <a:picLocks noChangeAspect="1"/>
          </p:cNvPicPr>
          <p:nvPr/>
        </p:nvPicPr>
        <p:blipFill rotWithShape="1">
          <a:blip r:embed="rId6">
            <a:extLst>
              <a:ext uri="{28A0092B-C50C-407E-A947-70E740481C1C}">
                <a14:useLocalDpi xmlns:a14="http://schemas.microsoft.com/office/drawing/2010/main" val="0"/>
              </a:ext>
            </a:extLst>
          </a:blip>
          <a:srcRect l="11816" r="9335" b="-4"/>
          <a:stretch/>
        </p:blipFill>
        <p:spPr>
          <a:xfrm>
            <a:off x="5575758" y="4252780"/>
            <a:ext cx="3077330" cy="2605219"/>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395BCB02-4133-4DFD-A883-D4D3F171F93C}"/>
              </a:ext>
            </a:extLst>
          </p:cNvPr>
          <p:cNvPicPr>
            <a:picLocks noChangeAspect="1"/>
          </p:cNvPicPr>
          <p:nvPr/>
        </p:nvPicPr>
        <p:blipFill rotWithShape="1">
          <a:blip r:embed="rId7">
            <a:extLst>
              <a:ext uri="{28A0092B-C50C-407E-A947-70E740481C1C}">
                <a14:useLocalDpi xmlns:a14="http://schemas.microsoft.com/office/drawing/2010/main" val="0"/>
              </a:ext>
            </a:extLst>
          </a:blip>
          <a:srcRect l="11622" r="9181" b="-4"/>
          <a:stretch/>
        </p:blipFill>
        <p:spPr>
          <a:xfrm>
            <a:off x="3869872" y="-197951"/>
            <a:ext cx="5238424" cy="4415258"/>
          </a:xfrm>
          <a:prstGeom prst="rect">
            <a:avLst/>
          </a:prstGeom>
        </p:spPr>
      </p:pic>
      <p:sp>
        <p:nvSpPr>
          <p:cNvPr id="2" name="Rectangle 1">
            <a:extLst>
              <a:ext uri="{FF2B5EF4-FFF2-40B4-BE49-F238E27FC236}">
                <a16:creationId xmlns:a16="http://schemas.microsoft.com/office/drawing/2014/main" id="{F7C5F436-AF31-43AE-9DA4-C28B886B7956}"/>
              </a:ext>
            </a:extLst>
          </p:cNvPr>
          <p:cNvSpPr/>
          <p:nvPr/>
        </p:nvSpPr>
        <p:spPr>
          <a:xfrm rot="16200000">
            <a:off x="-2976872" y="2959035"/>
            <a:ext cx="6841406"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Hypothesis Testing</a:t>
            </a:r>
          </a:p>
        </p:txBody>
      </p:sp>
      <p:sp>
        <p:nvSpPr>
          <p:cNvPr id="4" name="TextBox 3">
            <a:extLst>
              <a:ext uri="{FF2B5EF4-FFF2-40B4-BE49-F238E27FC236}">
                <a16:creationId xmlns:a16="http://schemas.microsoft.com/office/drawing/2014/main" id="{0B930376-E299-41CD-97A7-5EC5AE067CAA}"/>
              </a:ext>
            </a:extLst>
          </p:cNvPr>
          <p:cNvSpPr txBox="1"/>
          <p:nvPr/>
        </p:nvSpPr>
        <p:spPr>
          <a:xfrm>
            <a:off x="10238100" y="3135887"/>
            <a:ext cx="823815" cy="369332"/>
          </a:xfrm>
          <a:prstGeom prst="rect">
            <a:avLst/>
          </a:prstGeom>
          <a:noFill/>
        </p:spPr>
        <p:txBody>
          <a:bodyPr wrap="none" rtlCol="0">
            <a:spAutoFit/>
          </a:bodyPr>
          <a:lstStyle/>
          <a:p>
            <a:r>
              <a:rPr lang="en-US" dirty="0"/>
              <a:t>blocks</a:t>
            </a:r>
          </a:p>
        </p:txBody>
      </p:sp>
      <p:sp>
        <p:nvSpPr>
          <p:cNvPr id="19" name="TextBox 18">
            <a:extLst>
              <a:ext uri="{FF2B5EF4-FFF2-40B4-BE49-F238E27FC236}">
                <a16:creationId xmlns:a16="http://schemas.microsoft.com/office/drawing/2014/main" id="{08ECB1D9-8401-4BEC-944C-19A41ED42B64}"/>
              </a:ext>
            </a:extLst>
          </p:cNvPr>
          <p:cNvSpPr txBox="1"/>
          <p:nvPr/>
        </p:nvSpPr>
        <p:spPr>
          <a:xfrm>
            <a:off x="6731177" y="5370723"/>
            <a:ext cx="766492" cy="369332"/>
          </a:xfrm>
          <a:prstGeom prst="rect">
            <a:avLst/>
          </a:prstGeom>
          <a:noFill/>
        </p:spPr>
        <p:txBody>
          <a:bodyPr wrap="none" rtlCol="0">
            <a:spAutoFit/>
          </a:bodyPr>
          <a:lstStyle/>
          <a:p>
            <a:r>
              <a:rPr lang="en-US" dirty="0"/>
              <a:t>steals</a:t>
            </a:r>
          </a:p>
        </p:txBody>
      </p:sp>
      <p:sp>
        <p:nvSpPr>
          <p:cNvPr id="20" name="TextBox 19">
            <a:extLst>
              <a:ext uri="{FF2B5EF4-FFF2-40B4-BE49-F238E27FC236}">
                <a16:creationId xmlns:a16="http://schemas.microsoft.com/office/drawing/2014/main" id="{CB181A18-ECC2-4DFD-B2FC-B1C62A0E5492}"/>
              </a:ext>
            </a:extLst>
          </p:cNvPr>
          <p:cNvSpPr txBox="1"/>
          <p:nvPr/>
        </p:nvSpPr>
        <p:spPr>
          <a:xfrm>
            <a:off x="3113563" y="5346574"/>
            <a:ext cx="1109599" cy="369332"/>
          </a:xfrm>
          <a:prstGeom prst="rect">
            <a:avLst/>
          </a:prstGeom>
          <a:noFill/>
        </p:spPr>
        <p:txBody>
          <a:bodyPr wrap="none" rtlCol="0">
            <a:spAutoFit/>
          </a:bodyPr>
          <a:lstStyle/>
          <a:p>
            <a:r>
              <a:rPr lang="en-US" dirty="0"/>
              <a:t>rebounds</a:t>
            </a:r>
          </a:p>
        </p:txBody>
      </p:sp>
      <p:sp>
        <p:nvSpPr>
          <p:cNvPr id="21" name="TextBox 20">
            <a:extLst>
              <a:ext uri="{FF2B5EF4-FFF2-40B4-BE49-F238E27FC236}">
                <a16:creationId xmlns:a16="http://schemas.microsoft.com/office/drawing/2014/main" id="{CAAEA452-32EC-472D-9B54-DC9CCEDC3452}"/>
              </a:ext>
            </a:extLst>
          </p:cNvPr>
          <p:cNvSpPr txBox="1"/>
          <p:nvPr/>
        </p:nvSpPr>
        <p:spPr>
          <a:xfrm>
            <a:off x="5934284" y="1832543"/>
            <a:ext cx="1109599" cy="369332"/>
          </a:xfrm>
          <a:prstGeom prst="rect">
            <a:avLst/>
          </a:prstGeom>
          <a:noFill/>
        </p:spPr>
        <p:txBody>
          <a:bodyPr wrap="none" rtlCol="0">
            <a:spAutoFit/>
          </a:bodyPr>
          <a:lstStyle/>
          <a:p>
            <a:r>
              <a:rPr lang="en-US" dirty="0"/>
              <a:t>rebounds</a:t>
            </a:r>
          </a:p>
        </p:txBody>
      </p:sp>
      <p:sp>
        <p:nvSpPr>
          <p:cNvPr id="22" name="TextBox 21">
            <a:extLst>
              <a:ext uri="{FF2B5EF4-FFF2-40B4-BE49-F238E27FC236}">
                <a16:creationId xmlns:a16="http://schemas.microsoft.com/office/drawing/2014/main" id="{774CC8F1-63BC-4E0E-B0B0-EFE2B89B18E9}"/>
              </a:ext>
            </a:extLst>
          </p:cNvPr>
          <p:cNvSpPr txBox="1"/>
          <p:nvPr/>
        </p:nvSpPr>
        <p:spPr>
          <a:xfrm>
            <a:off x="10525729" y="712087"/>
            <a:ext cx="766492" cy="369332"/>
          </a:xfrm>
          <a:prstGeom prst="rect">
            <a:avLst/>
          </a:prstGeom>
          <a:noFill/>
        </p:spPr>
        <p:txBody>
          <a:bodyPr wrap="none" rtlCol="0">
            <a:spAutoFit/>
          </a:bodyPr>
          <a:lstStyle/>
          <a:p>
            <a:r>
              <a:rPr lang="en-US" dirty="0"/>
              <a:t>steals</a:t>
            </a:r>
          </a:p>
        </p:txBody>
      </p:sp>
      <p:sp>
        <p:nvSpPr>
          <p:cNvPr id="23" name="TextBox 22">
            <a:extLst>
              <a:ext uri="{FF2B5EF4-FFF2-40B4-BE49-F238E27FC236}">
                <a16:creationId xmlns:a16="http://schemas.microsoft.com/office/drawing/2014/main" id="{7788670E-4817-4B90-ABF8-E9F123E6594E}"/>
              </a:ext>
            </a:extLst>
          </p:cNvPr>
          <p:cNvSpPr txBox="1"/>
          <p:nvPr/>
        </p:nvSpPr>
        <p:spPr>
          <a:xfrm>
            <a:off x="10095207" y="5271426"/>
            <a:ext cx="1109599" cy="369332"/>
          </a:xfrm>
          <a:prstGeom prst="rect">
            <a:avLst/>
          </a:prstGeom>
          <a:noFill/>
        </p:spPr>
        <p:txBody>
          <a:bodyPr wrap="none" rtlCol="0">
            <a:spAutoFit/>
          </a:bodyPr>
          <a:lstStyle/>
          <a:p>
            <a:r>
              <a:rPr lang="en-US" dirty="0"/>
              <a:t>rebounds</a:t>
            </a:r>
          </a:p>
        </p:txBody>
      </p:sp>
      <p:sp>
        <p:nvSpPr>
          <p:cNvPr id="6" name="TextBox 5">
            <a:extLst>
              <a:ext uri="{FF2B5EF4-FFF2-40B4-BE49-F238E27FC236}">
                <a16:creationId xmlns:a16="http://schemas.microsoft.com/office/drawing/2014/main" id="{CC6B21EE-F4A3-441A-9FE7-2ADA94BCAA10}"/>
              </a:ext>
            </a:extLst>
          </p:cNvPr>
          <p:cNvSpPr txBox="1"/>
          <p:nvPr/>
        </p:nvSpPr>
        <p:spPr>
          <a:xfrm>
            <a:off x="899779" y="-88338"/>
            <a:ext cx="2967045" cy="4708981"/>
          </a:xfrm>
          <a:prstGeom prst="rect">
            <a:avLst/>
          </a:prstGeom>
          <a:noFill/>
        </p:spPr>
        <p:txBody>
          <a:bodyPr wrap="square" rtlCol="0">
            <a:spAutoFit/>
          </a:bodyPr>
          <a:lstStyle/>
          <a:p>
            <a:r>
              <a:rPr lang="en-US" sz="2000" dirty="0"/>
              <a:t>I had a hard time interpreting these.</a:t>
            </a:r>
          </a:p>
          <a:p>
            <a:endParaRPr lang="en-US" sz="2000" dirty="0"/>
          </a:p>
          <a:p>
            <a:r>
              <a:rPr lang="en-US" sz="2000" dirty="0"/>
              <a:t>None of my models ever crossed or even got near the actual differences.</a:t>
            </a:r>
          </a:p>
          <a:p>
            <a:endParaRPr lang="en-US" sz="2000" dirty="0"/>
          </a:p>
          <a:p>
            <a:r>
              <a:rPr lang="en-US" sz="2000" dirty="0"/>
              <a:t>The one that gets closest is rebounds with a test statistic of standard deviation.</a:t>
            </a:r>
          </a:p>
          <a:p>
            <a:endParaRPr lang="en-US" sz="2000" dirty="0"/>
          </a:p>
          <a:p>
            <a:r>
              <a:rPr lang="en-US" sz="2000" dirty="0"/>
              <a:t>Should I reject the null hypothesis in every one of these cases?</a:t>
            </a:r>
          </a:p>
        </p:txBody>
      </p:sp>
    </p:spTree>
    <p:extLst>
      <p:ext uri="{BB962C8B-B14F-4D97-AF65-F5344CB8AC3E}">
        <p14:creationId xmlns:p14="http://schemas.microsoft.com/office/powerpoint/2010/main" val="94809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21728A79-9AA7-4E05-B77A-AA13A65EE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28" y="321734"/>
            <a:ext cx="4352311" cy="2905170"/>
          </a:xfrm>
          <a:prstGeom prst="rect">
            <a:avLst/>
          </a:prstGeom>
        </p:spPr>
      </p:pic>
      <p:sp>
        <p:nvSpPr>
          <p:cNvPr id="20" name="Rectangle 13">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147CA859-BFEF-4E54-BEBC-F6EDE67F8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176" y="321734"/>
            <a:ext cx="4352311" cy="2905170"/>
          </a:xfrm>
          <a:prstGeom prst="rect">
            <a:avLst/>
          </a:prstGeom>
        </p:spPr>
      </p:pic>
      <p:sp>
        <p:nvSpPr>
          <p:cNvPr id="21" name="Rectangle 1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974E9A22-B08C-446C-8E8C-3BE58260CB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749" y="3631096"/>
            <a:ext cx="4135667" cy="2760560"/>
          </a:xfrm>
          <a:prstGeom prst="rect">
            <a:avLst/>
          </a:prstGeom>
        </p:spPr>
      </p:pic>
      <p:pic>
        <p:nvPicPr>
          <p:cNvPr id="9" name="Picture 8" descr="Chart&#10;&#10;Description automatically generated">
            <a:extLst>
              <a:ext uri="{FF2B5EF4-FFF2-40B4-BE49-F238E27FC236}">
                <a16:creationId xmlns:a16="http://schemas.microsoft.com/office/drawing/2014/main" id="{6C98515F-3463-4DF2-9615-E30997EF05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498" y="3631096"/>
            <a:ext cx="4135667" cy="2760560"/>
          </a:xfrm>
          <a:prstGeom prst="rect">
            <a:avLst/>
          </a:prstGeom>
        </p:spPr>
      </p:pic>
    </p:spTree>
    <p:extLst>
      <p:ext uri="{BB962C8B-B14F-4D97-AF65-F5344CB8AC3E}">
        <p14:creationId xmlns:p14="http://schemas.microsoft.com/office/powerpoint/2010/main" val="2454691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0A427E-E889-4176-A361-6D48AC468A35}"/>
              </a:ext>
            </a:extLst>
          </p:cNvPr>
          <p:cNvSpPr txBox="1"/>
          <p:nvPr/>
        </p:nvSpPr>
        <p:spPr>
          <a:xfrm>
            <a:off x="130629" y="326571"/>
            <a:ext cx="4999446" cy="7017306"/>
          </a:xfrm>
          <a:prstGeom prst="rect">
            <a:avLst/>
          </a:prstGeom>
          <a:noFill/>
        </p:spPr>
        <p:txBody>
          <a:bodyPr wrap="none" rtlCol="0">
            <a:spAutoFit/>
          </a:bodyPr>
          <a:lstStyle/>
          <a:p>
            <a:r>
              <a:rPr lang="en-US" dirty="0"/>
              <a:t>Several single variable logistic models</a:t>
            </a:r>
          </a:p>
          <a:p>
            <a:r>
              <a:rPr lang="en-US" dirty="0"/>
              <a:t>were run and calculated.</a:t>
            </a:r>
          </a:p>
          <a:p>
            <a:endParaRPr lang="en-US" dirty="0"/>
          </a:p>
          <a:p>
            <a:r>
              <a:rPr lang="en-US" dirty="0"/>
              <a:t>These are the highlights.</a:t>
            </a:r>
          </a:p>
          <a:p>
            <a:endParaRPr lang="en-US" dirty="0"/>
          </a:p>
          <a:p>
            <a:r>
              <a:rPr lang="en-US" dirty="0"/>
              <a:t>Notice that R^2 is not super high but</a:t>
            </a:r>
          </a:p>
          <a:p>
            <a:r>
              <a:rPr lang="en-US" dirty="0"/>
              <a:t>because these are logistic models the</a:t>
            </a:r>
          </a:p>
          <a:p>
            <a:r>
              <a:rPr lang="en-US" dirty="0"/>
              <a:t>R^2 are actually Pseudo-R^2 rather than</a:t>
            </a:r>
          </a:p>
          <a:p>
            <a:r>
              <a:rPr lang="en-US" dirty="0"/>
              <a:t>real R^2.</a:t>
            </a:r>
          </a:p>
          <a:p>
            <a:endParaRPr lang="en-US" dirty="0"/>
          </a:p>
          <a:p>
            <a:r>
              <a:rPr lang="en-US" dirty="0"/>
              <a:t>When intercept is positive the slope is negative</a:t>
            </a:r>
          </a:p>
          <a:p>
            <a:r>
              <a:rPr lang="en-US" dirty="0"/>
              <a:t>and vice versa.</a:t>
            </a:r>
          </a:p>
          <a:p>
            <a:endParaRPr lang="en-US" dirty="0"/>
          </a:p>
          <a:p>
            <a:r>
              <a:rPr lang="en-US" dirty="0"/>
              <a:t>The accuracy of all the models is similar</a:t>
            </a:r>
          </a:p>
          <a:p>
            <a:r>
              <a:rPr lang="en-US" dirty="0"/>
              <a:t>but the “R^2” is highest for Opponents’ Field</a:t>
            </a:r>
          </a:p>
          <a:p>
            <a:r>
              <a:rPr lang="en-US" dirty="0"/>
              <a:t>Goal percentage which makes it the best</a:t>
            </a:r>
          </a:p>
          <a:p>
            <a:r>
              <a:rPr lang="en-US" dirty="0"/>
              <a:t>single variable logistic model I was able to </a:t>
            </a:r>
          </a:p>
          <a:p>
            <a:r>
              <a:rPr lang="en-US" dirty="0"/>
              <a:t>find.</a:t>
            </a:r>
          </a:p>
          <a:p>
            <a:endParaRPr lang="en-US" dirty="0"/>
          </a:p>
          <a:p>
            <a:r>
              <a:rPr lang="en-US" dirty="0"/>
              <a:t>It is interesting to notice the solutions </a:t>
            </a:r>
          </a:p>
          <a:p>
            <a:r>
              <a:rPr lang="en-US" dirty="0"/>
              <a:t>which appear as the max. and min. values </a:t>
            </a:r>
          </a:p>
          <a:p>
            <a:r>
              <a:rPr lang="en-US" dirty="0"/>
              <a:t>to increase win probability. (Found using y=</a:t>
            </a:r>
            <a:r>
              <a:rPr lang="en-US" dirty="0" err="1"/>
              <a:t>mx+b</a:t>
            </a:r>
            <a:endParaRPr lang="en-US" dirty="0"/>
          </a:p>
          <a:p>
            <a:r>
              <a:rPr lang="en-US" dirty="0"/>
              <a:t>,with y=.5, m=slope </a:t>
            </a:r>
            <a:r>
              <a:rPr lang="en-US" dirty="0" err="1"/>
              <a:t>paramer</a:t>
            </a:r>
            <a:r>
              <a:rPr lang="en-US" dirty="0"/>
              <a:t>, b= intercept)</a:t>
            </a:r>
          </a:p>
          <a:p>
            <a:endParaRPr lang="en-US" dirty="0"/>
          </a:p>
          <a:p>
            <a:endParaRPr lang="en-US" dirty="0"/>
          </a:p>
        </p:txBody>
      </p:sp>
      <p:pic>
        <p:nvPicPr>
          <p:cNvPr id="14" name="Picture 13">
            <a:extLst>
              <a:ext uri="{FF2B5EF4-FFF2-40B4-BE49-F238E27FC236}">
                <a16:creationId xmlns:a16="http://schemas.microsoft.com/office/drawing/2014/main" id="{611DDAE2-5267-48DA-8542-3396FE83EF5E}"/>
              </a:ext>
            </a:extLst>
          </p:cNvPr>
          <p:cNvPicPr>
            <a:picLocks noChangeAspect="1"/>
          </p:cNvPicPr>
          <p:nvPr/>
        </p:nvPicPr>
        <p:blipFill>
          <a:blip r:embed="rId2"/>
          <a:stretch>
            <a:fillRect/>
          </a:stretch>
        </p:blipFill>
        <p:spPr>
          <a:xfrm>
            <a:off x="5601036" y="4656676"/>
            <a:ext cx="6590963" cy="2201323"/>
          </a:xfrm>
          <a:prstGeom prst="rect">
            <a:avLst/>
          </a:prstGeom>
        </p:spPr>
      </p:pic>
      <p:pic>
        <p:nvPicPr>
          <p:cNvPr id="16" name="Picture 15">
            <a:extLst>
              <a:ext uri="{FF2B5EF4-FFF2-40B4-BE49-F238E27FC236}">
                <a16:creationId xmlns:a16="http://schemas.microsoft.com/office/drawing/2014/main" id="{0F8C0481-5B01-453E-B2CF-131FC0B320BF}"/>
              </a:ext>
            </a:extLst>
          </p:cNvPr>
          <p:cNvPicPr>
            <a:picLocks noChangeAspect="1"/>
          </p:cNvPicPr>
          <p:nvPr/>
        </p:nvPicPr>
        <p:blipFill>
          <a:blip r:embed="rId3"/>
          <a:stretch>
            <a:fillRect/>
          </a:stretch>
        </p:blipFill>
        <p:spPr>
          <a:xfrm>
            <a:off x="4854257" y="-1"/>
            <a:ext cx="7337743" cy="2201323"/>
          </a:xfrm>
          <a:prstGeom prst="rect">
            <a:avLst/>
          </a:prstGeom>
        </p:spPr>
      </p:pic>
      <p:pic>
        <p:nvPicPr>
          <p:cNvPr id="18" name="Picture 17">
            <a:extLst>
              <a:ext uri="{FF2B5EF4-FFF2-40B4-BE49-F238E27FC236}">
                <a16:creationId xmlns:a16="http://schemas.microsoft.com/office/drawing/2014/main" id="{A16E1D07-65F9-4886-B89E-749068E8D97E}"/>
              </a:ext>
            </a:extLst>
          </p:cNvPr>
          <p:cNvPicPr>
            <a:picLocks noChangeAspect="1"/>
          </p:cNvPicPr>
          <p:nvPr/>
        </p:nvPicPr>
        <p:blipFill>
          <a:blip r:embed="rId4"/>
          <a:stretch>
            <a:fillRect/>
          </a:stretch>
        </p:blipFill>
        <p:spPr>
          <a:xfrm>
            <a:off x="5794004" y="2328337"/>
            <a:ext cx="6397997" cy="2201323"/>
          </a:xfrm>
          <a:prstGeom prst="rect">
            <a:avLst/>
          </a:prstGeom>
        </p:spPr>
      </p:pic>
    </p:spTree>
    <p:extLst>
      <p:ext uri="{BB962C8B-B14F-4D97-AF65-F5344CB8AC3E}">
        <p14:creationId xmlns:p14="http://schemas.microsoft.com/office/powerpoint/2010/main" val="671883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C2E98-0FE1-47A9-AB87-1240911A32D0}"/>
              </a:ext>
            </a:extLst>
          </p:cNvPr>
          <p:cNvPicPr>
            <a:picLocks noChangeAspect="1"/>
          </p:cNvPicPr>
          <p:nvPr/>
        </p:nvPicPr>
        <p:blipFill>
          <a:blip r:embed="rId4"/>
          <a:stretch>
            <a:fillRect/>
          </a:stretch>
        </p:blipFill>
        <p:spPr>
          <a:xfrm>
            <a:off x="0" y="0"/>
            <a:ext cx="5389642" cy="6057900"/>
          </a:xfrm>
          <a:prstGeom prst="rect">
            <a:avLst/>
          </a:prstGeom>
        </p:spPr>
      </p:pic>
      <p:pic>
        <p:nvPicPr>
          <p:cNvPr id="5" name="Picture 4">
            <a:extLst>
              <a:ext uri="{FF2B5EF4-FFF2-40B4-BE49-F238E27FC236}">
                <a16:creationId xmlns:a16="http://schemas.microsoft.com/office/drawing/2014/main" id="{31E81074-05DA-45CB-BEA1-63AF7F844B47}"/>
              </a:ext>
            </a:extLst>
          </p:cNvPr>
          <p:cNvPicPr>
            <a:picLocks noChangeAspect="1"/>
          </p:cNvPicPr>
          <p:nvPr/>
        </p:nvPicPr>
        <p:blipFill>
          <a:blip r:embed="rId5"/>
          <a:stretch>
            <a:fillRect/>
          </a:stretch>
        </p:blipFill>
        <p:spPr>
          <a:xfrm>
            <a:off x="6028089" y="-1"/>
            <a:ext cx="6163912" cy="6057899"/>
          </a:xfrm>
          <a:prstGeom prst="rect">
            <a:avLst/>
          </a:prstGeom>
        </p:spPr>
      </p:pic>
      <p:sp>
        <p:nvSpPr>
          <p:cNvPr id="6" name="TextBox 5">
            <a:extLst>
              <a:ext uri="{FF2B5EF4-FFF2-40B4-BE49-F238E27FC236}">
                <a16:creationId xmlns:a16="http://schemas.microsoft.com/office/drawing/2014/main" id="{76318199-AD91-4609-8A9A-24834F94B2B7}"/>
              </a:ext>
            </a:extLst>
          </p:cNvPr>
          <p:cNvSpPr txBox="1"/>
          <p:nvPr/>
        </p:nvSpPr>
        <p:spPr>
          <a:xfrm>
            <a:off x="0" y="5934670"/>
            <a:ext cx="13727669" cy="1015663"/>
          </a:xfrm>
          <a:prstGeom prst="rect">
            <a:avLst/>
          </a:prstGeom>
          <a:noFill/>
        </p:spPr>
        <p:txBody>
          <a:bodyPr wrap="none" rtlCol="0">
            <a:spAutoFit/>
          </a:bodyPr>
          <a:lstStyle/>
          <a:p>
            <a:r>
              <a:rPr lang="en-US" sz="2000" dirty="0"/>
              <a:t>I used results from correlation and single regression to inform my choices here. The one on the bottom right is the best by</a:t>
            </a:r>
          </a:p>
          <a:p>
            <a:r>
              <a:rPr lang="en-US" sz="2000" dirty="0"/>
              <a:t>both accuracy and Pseudo-R^2. It uses Opponents’ FG% 3pt FG% and points. The model which use rebounds, steals, blocks,</a:t>
            </a:r>
          </a:p>
          <a:p>
            <a:r>
              <a:rPr lang="en-US" sz="2000" dirty="0"/>
              <a:t>and rebounding rate is not far behind.</a:t>
            </a:r>
          </a:p>
        </p:txBody>
      </p:sp>
    </p:spTree>
    <p:extLst>
      <p:ext uri="{BB962C8B-B14F-4D97-AF65-F5344CB8AC3E}">
        <p14:creationId xmlns:p14="http://schemas.microsoft.com/office/powerpoint/2010/main" val="285972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1F6ED30E-0475-455A-9654-CD58BA5505CB}"/>
              </a:ext>
            </a:extLst>
          </p:cNvPr>
          <p:cNvGraphicFramePr/>
          <p:nvPr>
            <p:extLst>
              <p:ext uri="{D42A27DB-BD31-4B8C-83A1-F6EECF244321}">
                <p14:modId xmlns:p14="http://schemas.microsoft.com/office/powerpoint/2010/main" val="1739783977"/>
              </p:ext>
            </p:extLst>
          </p:nvPr>
        </p:nvGraphicFramePr>
        <p:xfrm>
          <a:off x="0" y="165100"/>
          <a:ext cx="11938000" cy="669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28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9CEBD-8956-4E7F-B3B0-74EAF41B5789}"/>
              </a:ext>
            </a:extLst>
          </p:cNvPr>
          <p:cNvSpPr>
            <a:spLocks noGrp="1"/>
          </p:cNvSpPr>
          <p:nvPr>
            <p:ph type="title"/>
          </p:nvPr>
        </p:nvSpPr>
        <p:spPr>
          <a:xfrm>
            <a:off x="5300811" y="317500"/>
            <a:ext cx="5927576" cy="1701800"/>
          </a:xfrm>
        </p:spPr>
        <p:txBody>
          <a:bodyPr>
            <a:normAutofit/>
          </a:bodyPr>
          <a:lstStyle/>
          <a:p>
            <a:r>
              <a:rPr lang="en-US" dirty="0"/>
              <a:t>Data Merging</a:t>
            </a:r>
          </a:p>
        </p:txBody>
      </p:sp>
      <p:pic>
        <p:nvPicPr>
          <p:cNvPr id="5" name="Picture 4" descr="Programming data on computer monitor">
            <a:extLst>
              <a:ext uri="{FF2B5EF4-FFF2-40B4-BE49-F238E27FC236}">
                <a16:creationId xmlns:a16="http://schemas.microsoft.com/office/drawing/2014/main" id="{89C3F5F8-96C3-4006-8805-8D21DB068723}"/>
              </a:ext>
            </a:extLst>
          </p:cNvPr>
          <p:cNvPicPr>
            <a:picLocks noChangeAspect="1"/>
          </p:cNvPicPr>
          <p:nvPr/>
        </p:nvPicPr>
        <p:blipFill rotWithShape="1">
          <a:blip r:embed="rId2"/>
          <a:srcRect l="32307" r="22362" b="-1"/>
          <a:stretch/>
        </p:blipFill>
        <p:spPr>
          <a:xfrm>
            <a:off x="20" y="10"/>
            <a:ext cx="4657324" cy="6857990"/>
          </a:xfrm>
          <a:prstGeom prst="rect">
            <a:avLst/>
          </a:prstGeom>
        </p:spPr>
      </p:pic>
      <p:sp>
        <p:nvSpPr>
          <p:cNvPr id="3" name="Content Placeholder 2">
            <a:extLst>
              <a:ext uri="{FF2B5EF4-FFF2-40B4-BE49-F238E27FC236}">
                <a16:creationId xmlns:a16="http://schemas.microsoft.com/office/drawing/2014/main" id="{D5B792D8-9DA4-4FE0-B105-3966B03EF8B3}"/>
              </a:ext>
            </a:extLst>
          </p:cNvPr>
          <p:cNvSpPr>
            <a:spLocks noGrp="1"/>
          </p:cNvSpPr>
          <p:nvPr>
            <p:ph idx="1"/>
          </p:nvPr>
        </p:nvSpPr>
        <p:spPr>
          <a:xfrm>
            <a:off x="5300810" y="2587625"/>
            <a:ext cx="6188825" cy="3594100"/>
          </a:xfrm>
        </p:spPr>
        <p:txBody>
          <a:bodyPr anchor="t">
            <a:normAutofit/>
          </a:bodyPr>
          <a:lstStyle/>
          <a:p>
            <a:r>
              <a:rPr lang="en-US" dirty="0"/>
              <a:t>Next, I had to merge the files which I did using a Python script. The code is below:</a:t>
            </a:r>
          </a:p>
        </p:txBody>
      </p:sp>
      <p:pic>
        <p:nvPicPr>
          <p:cNvPr id="6" name="Picture 5" descr="Logo&#10;&#10;Description automatically generated">
            <a:extLst>
              <a:ext uri="{FF2B5EF4-FFF2-40B4-BE49-F238E27FC236}">
                <a16:creationId xmlns:a16="http://schemas.microsoft.com/office/drawing/2014/main" id="{9368E758-95CC-45D7-B700-84AD502626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4" y="1117018"/>
            <a:ext cx="4655821" cy="4655821"/>
          </a:xfrm>
          <a:prstGeom prst="rect">
            <a:avLst/>
          </a:prstGeom>
        </p:spPr>
      </p:pic>
      <p:sp>
        <p:nvSpPr>
          <p:cNvPr id="7" name="TextBox 6">
            <a:extLst>
              <a:ext uri="{FF2B5EF4-FFF2-40B4-BE49-F238E27FC236}">
                <a16:creationId xmlns:a16="http://schemas.microsoft.com/office/drawing/2014/main" id="{EE63A955-E3BB-4403-A398-39A51C6E3B5C}"/>
              </a:ext>
            </a:extLst>
          </p:cNvPr>
          <p:cNvSpPr txBox="1"/>
          <p:nvPr/>
        </p:nvSpPr>
        <p:spPr>
          <a:xfrm>
            <a:off x="2284" y="8034964"/>
            <a:ext cx="3730554" cy="230832"/>
          </a:xfrm>
          <a:prstGeom prst="rect">
            <a:avLst/>
          </a:prstGeom>
          <a:noFill/>
        </p:spPr>
        <p:txBody>
          <a:bodyPr wrap="square" rtlCol="0">
            <a:spAutoFit/>
          </a:bodyPr>
          <a:lstStyle/>
          <a:p>
            <a:r>
              <a:rPr lang="en-US" sz="900">
                <a:hlinkClick r:id="rId4" tooltip="https://commons.wikimedia.org/wiki/File:MUTCD_W4-2R.svg"/>
              </a:rPr>
              <a:t>This Photo</a:t>
            </a:r>
            <a:r>
              <a:rPr lang="en-US" sz="900"/>
              <a:t> by Unknown Author is licensed under </a:t>
            </a:r>
            <a:r>
              <a:rPr lang="en-US" sz="900">
                <a:hlinkClick r:id="rId5" tooltip="https://creativecommons.org/licenses/by-sa/3.0/"/>
              </a:rPr>
              <a:t>CC BY-SA</a:t>
            </a:r>
            <a:endParaRPr lang="en-US" sz="900"/>
          </a:p>
        </p:txBody>
      </p:sp>
      <p:pic>
        <p:nvPicPr>
          <p:cNvPr id="10" name="Picture 9">
            <a:extLst>
              <a:ext uri="{FF2B5EF4-FFF2-40B4-BE49-F238E27FC236}">
                <a16:creationId xmlns:a16="http://schemas.microsoft.com/office/drawing/2014/main" id="{75C13287-EDBF-45DC-9708-48AB7A9F9759}"/>
              </a:ext>
            </a:extLst>
          </p:cNvPr>
          <p:cNvPicPr>
            <a:picLocks noChangeAspect="1"/>
          </p:cNvPicPr>
          <p:nvPr/>
        </p:nvPicPr>
        <p:blipFill>
          <a:blip r:embed="rId6"/>
          <a:stretch>
            <a:fillRect/>
          </a:stretch>
        </p:blipFill>
        <p:spPr>
          <a:xfrm>
            <a:off x="5013579" y="3524250"/>
            <a:ext cx="6819900" cy="2657475"/>
          </a:xfrm>
          <a:prstGeom prst="rect">
            <a:avLst/>
          </a:prstGeom>
        </p:spPr>
      </p:pic>
    </p:spTree>
    <p:extLst>
      <p:ext uri="{BB962C8B-B14F-4D97-AF65-F5344CB8AC3E}">
        <p14:creationId xmlns:p14="http://schemas.microsoft.com/office/powerpoint/2010/main" val="352861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B2D42-1C55-4ED8-80F1-FB1C88BAB226}"/>
              </a:ext>
            </a:extLst>
          </p:cNvPr>
          <p:cNvSpPr>
            <a:spLocks noGrp="1"/>
          </p:cNvSpPr>
          <p:nvPr>
            <p:ph type="title"/>
          </p:nvPr>
        </p:nvSpPr>
        <p:spPr>
          <a:xfrm>
            <a:off x="960120" y="643467"/>
            <a:ext cx="3212593" cy="1741924"/>
          </a:xfrm>
        </p:spPr>
        <p:txBody>
          <a:bodyPr>
            <a:normAutofit/>
          </a:bodyPr>
          <a:lstStyle/>
          <a:p>
            <a:r>
              <a:rPr lang="en-US" sz="5600" dirty="0"/>
              <a:t>Data Cleaning</a:t>
            </a:r>
          </a:p>
        </p:txBody>
      </p:sp>
      <p:graphicFrame>
        <p:nvGraphicFramePr>
          <p:cNvPr id="5" name="Content Placeholder 2">
            <a:extLst>
              <a:ext uri="{FF2B5EF4-FFF2-40B4-BE49-F238E27FC236}">
                <a16:creationId xmlns:a16="http://schemas.microsoft.com/office/drawing/2014/main" id="{A14A66FF-04AC-4F42-8D7E-F540EE274714}"/>
              </a:ext>
            </a:extLst>
          </p:cNvPr>
          <p:cNvGraphicFramePr>
            <a:graphicFrameLocks noGrp="1"/>
          </p:cNvGraphicFramePr>
          <p:nvPr>
            <p:ph idx="1"/>
            <p:extLst>
              <p:ext uri="{D42A27DB-BD31-4B8C-83A1-F6EECF244321}">
                <p14:modId xmlns:p14="http://schemas.microsoft.com/office/powerpoint/2010/main" val="3106858865"/>
              </p:ext>
            </p:extLst>
          </p:nvPr>
        </p:nvGraphicFramePr>
        <p:xfrm>
          <a:off x="5300812" y="643466"/>
          <a:ext cx="5927575" cy="5554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text&#10;&#10;Description automatically generated">
            <a:extLst>
              <a:ext uri="{FF2B5EF4-FFF2-40B4-BE49-F238E27FC236}">
                <a16:creationId xmlns:a16="http://schemas.microsoft.com/office/drawing/2014/main" id="{42115375-C918-4FB8-BD6B-859F2701708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2683566"/>
            <a:ext cx="5266936" cy="3514034"/>
          </a:xfrm>
          <a:prstGeom prst="rect">
            <a:avLst/>
          </a:prstGeom>
        </p:spPr>
      </p:pic>
      <p:sp>
        <p:nvSpPr>
          <p:cNvPr id="7" name="TextBox 6">
            <a:extLst>
              <a:ext uri="{FF2B5EF4-FFF2-40B4-BE49-F238E27FC236}">
                <a16:creationId xmlns:a16="http://schemas.microsoft.com/office/drawing/2014/main" id="{0AC676CB-C7B8-4BC6-858A-6ADDC2B1BA2F}"/>
              </a:ext>
            </a:extLst>
          </p:cNvPr>
          <p:cNvSpPr txBox="1"/>
          <p:nvPr/>
        </p:nvSpPr>
        <p:spPr>
          <a:xfrm>
            <a:off x="0" y="6000667"/>
            <a:ext cx="48147" cy="6878806"/>
          </a:xfrm>
          <a:prstGeom prst="rect">
            <a:avLst/>
          </a:prstGeom>
          <a:noFill/>
        </p:spPr>
        <p:txBody>
          <a:bodyPr wrap="square" rtlCol="0">
            <a:spAutoFit/>
          </a:bodyPr>
          <a:lstStyle/>
          <a:p>
            <a:r>
              <a:rPr lang="en-US" sz="900">
                <a:hlinkClick r:id="rId8" tooltip="https://www.flickr.com/photos/inf3ktion/4477642894"/>
              </a:rPr>
              <a:t>This Photo</a:t>
            </a:r>
            <a:r>
              <a:rPr lang="en-US" sz="900"/>
              <a:t> by Unknown Author is licensed under </a:t>
            </a:r>
            <a:r>
              <a:rPr lang="en-US" sz="900">
                <a:hlinkClick r:id="rId9" tooltip="https://creativecommons.org/licenses/by-nc-sa/3.0/"/>
              </a:rPr>
              <a:t>CC BY-SA-NC</a:t>
            </a:r>
            <a:endParaRPr lang="en-US" sz="900"/>
          </a:p>
        </p:txBody>
      </p:sp>
    </p:spTree>
    <p:extLst>
      <p:ext uri="{BB962C8B-B14F-4D97-AF65-F5344CB8AC3E}">
        <p14:creationId xmlns:p14="http://schemas.microsoft.com/office/powerpoint/2010/main" val="8408215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413E-15B4-45F3-8BE1-1D24896F2597}"/>
              </a:ext>
            </a:extLst>
          </p:cNvPr>
          <p:cNvSpPr>
            <a:spLocks noGrp="1"/>
          </p:cNvSpPr>
          <p:nvPr>
            <p:ph type="title"/>
          </p:nvPr>
        </p:nvSpPr>
        <p:spPr/>
        <p:txBody>
          <a:bodyPr/>
          <a:lstStyle/>
          <a:p>
            <a:r>
              <a:rPr lang="en-US"/>
              <a:t>Hypothesis Formulation</a:t>
            </a:r>
            <a:endParaRPr lang="en-US" dirty="0"/>
          </a:p>
        </p:txBody>
      </p:sp>
      <p:sp>
        <p:nvSpPr>
          <p:cNvPr id="3" name="Content Placeholder 2">
            <a:extLst>
              <a:ext uri="{FF2B5EF4-FFF2-40B4-BE49-F238E27FC236}">
                <a16:creationId xmlns:a16="http://schemas.microsoft.com/office/drawing/2014/main" id="{5CE115C1-40C6-4500-94F6-F4F499BF1E70}"/>
              </a:ext>
            </a:extLst>
          </p:cNvPr>
          <p:cNvSpPr>
            <a:spLocks noGrp="1"/>
          </p:cNvSpPr>
          <p:nvPr>
            <p:ph idx="1"/>
          </p:nvPr>
        </p:nvSpPr>
        <p:spPr>
          <a:xfrm>
            <a:off x="960120" y="2269938"/>
            <a:ext cx="10268712" cy="4588062"/>
          </a:xfrm>
        </p:spPr>
        <p:txBody>
          <a:bodyPr>
            <a:normAutofit lnSpcReduction="10000"/>
          </a:bodyPr>
          <a:lstStyle/>
          <a:p>
            <a:r>
              <a:rPr lang="en-US"/>
              <a:t>The original question </a:t>
            </a:r>
            <a:r>
              <a:rPr lang="en-US" i="1"/>
              <a:t>“Does defense win championships?”  </a:t>
            </a:r>
            <a:r>
              <a:rPr lang="en-US"/>
              <a:t>is impossible to answer with the data set which contains only game stats for regular season games. It’s possible to obtain data about who won championships but I couldn’t think how to get this without manual entry. </a:t>
            </a:r>
          </a:p>
          <a:p>
            <a:r>
              <a:rPr lang="en-US"/>
              <a:t>Also, how a team plays in the regular season could be different from how they play in the playoffs.</a:t>
            </a:r>
          </a:p>
          <a:p>
            <a:r>
              <a:rPr lang="en-US"/>
              <a:t>Instead, I reformulated my question as:</a:t>
            </a:r>
          </a:p>
          <a:p>
            <a:r>
              <a:rPr lang="en-US" sz="3600" b="1">
                <a:highlight>
                  <a:srgbClr val="FFFF00"/>
                </a:highlight>
              </a:rPr>
              <a:t>Does defense win games? or, Are defensive statistics a good predictor of a game’s victor?</a:t>
            </a:r>
            <a:endParaRPr lang="en-US" sz="3600" b="1" dirty="0">
              <a:highlight>
                <a:srgbClr val="FFFF00"/>
              </a:highlight>
            </a:endParaRPr>
          </a:p>
        </p:txBody>
      </p:sp>
    </p:spTree>
    <p:extLst>
      <p:ext uri="{BB962C8B-B14F-4D97-AF65-F5344CB8AC3E}">
        <p14:creationId xmlns:p14="http://schemas.microsoft.com/office/powerpoint/2010/main" val="421524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24C21-539C-4446-A949-9F07373C0A9F}"/>
              </a:ext>
            </a:extLst>
          </p:cNvPr>
          <p:cNvSpPr>
            <a:spLocks noGrp="1"/>
          </p:cNvSpPr>
          <p:nvPr>
            <p:ph type="title"/>
          </p:nvPr>
        </p:nvSpPr>
        <p:spPr>
          <a:xfrm>
            <a:off x="960120" y="90407"/>
            <a:ext cx="10268712" cy="1700784"/>
          </a:xfrm>
        </p:spPr>
        <p:txBody>
          <a:bodyPr>
            <a:normAutofit/>
          </a:bodyPr>
          <a:lstStyle/>
          <a:p>
            <a:r>
              <a:rPr lang="en-US" dirty="0"/>
              <a:t>Variable Descriptions</a:t>
            </a:r>
            <a:br>
              <a:rPr lang="en-US" dirty="0"/>
            </a:br>
            <a:r>
              <a:rPr lang="en-US" sz="2000" dirty="0"/>
              <a:t>The variables used are all classic defensive basketball statistics.</a:t>
            </a:r>
            <a:br>
              <a:rPr lang="en-US" sz="2000" dirty="0"/>
            </a:br>
            <a:endParaRPr lang="en-US" sz="2000" dirty="0"/>
          </a:p>
        </p:txBody>
      </p:sp>
      <p:sp>
        <p:nvSpPr>
          <p:cNvPr id="3" name="Content Placeholder 2">
            <a:extLst>
              <a:ext uri="{FF2B5EF4-FFF2-40B4-BE49-F238E27FC236}">
                <a16:creationId xmlns:a16="http://schemas.microsoft.com/office/drawing/2014/main" id="{1183A995-29ED-46EE-9FA8-646CDECC0348}"/>
              </a:ext>
            </a:extLst>
          </p:cNvPr>
          <p:cNvSpPr>
            <a:spLocks noGrp="1"/>
          </p:cNvSpPr>
          <p:nvPr>
            <p:ph idx="1"/>
          </p:nvPr>
        </p:nvSpPr>
        <p:spPr>
          <a:xfrm>
            <a:off x="0" y="2266122"/>
            <a:ext cx="12192000" cy="4591878"/>
          </a:xfrm>
        </p:spPr>
        <p:txBody>
          <a:bodyPr>
            <a:normAutofit lnSpcReduction="10000"/>
          </a:bodyPr>
          <a:lstStyle/>
          <a:p>
            <a:pPr marL="457200" indent="-457200">
              <a:buFont typeface="Arial" panose="020B0604020202020204" pitchFamily="34" charset="0"/>
              <a:buChar char="•"/>
            </a:pPr>
            <a:r>
              <a:rPr lang="en-US" dirty="0"/>
              <a:t>‘DREB’ – abbreviation of defensive rebounds. The number of defensive rebounds collected by the team. A rebound is getting the ball after a miss. A defensive rebound is a rebound when the other team is shooting. [integer]</a:t>
            </a:r>
          </a:p>
          <a:p>
            <a:pPr marL="457200" indent="-457200">
              <a:buFont typeface="Arial" panose="020B0604020202020204" pitchFamily="34" charset="0"/>
              <a:buChar char="•"/>
            </a:pPr>
            <a:r>
              <a:rPr lang="en-US" dirty="0"/>
              <a:t>‘BLK’ – abbreviation of blocks. The number of blocks collected by the team. A block is a defender preventing an opponent’s shot. [integer]</a:t>
            </a:r>
          </a:p>
          <a:p>
            <a:pPr marL="457200" indent="-457200">
              <a:buFont typeface="Arial" panose="020B0604020202020204" pitchFamily="34" charset="0"/>
              <a:buChar char="•"/>
            </a:pPr>
            <a:r>
              <a:rPr lang="en-US" dirty="0"/>
              <a:t> ‘STL’ – abbreviation of steals. The number of steals collected by the team. A steal is a “takeaway” from an offensive player. [integer]</a:t>
            </a:r>
          </a:p>
          <a:p>
            <a:pPr marL="457200" indent="-457200">
              <a:buFont typeface="Arial" panose="020B0604020202020204" pitchFamily="34" charset="0"/>
              <a:buChar char="•"/>
            </a:pPr>
            <a:r>
              <a:rPr lang="en-US" dirty="0"/>
              <a:t>‘OPP_PTS’ – abbreviation of opponents’ points. The number of points scored by the other team. This variable was created through a transform by me. (Points(PTS) minus Plus/Minus (PLUS_MINUS) [integer]</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558088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24C21-539C-4446-A949-9F07373C0A9F}"/>
              </a:ext>
            </a:extLst>
          </p:cNvPr>
          <p:cNvSpPr>
            <a:spLocks noGrp="1"/>
          </p:cNvSpPr>
          <p:nvPr>
            <p:ph type="title"/>
          </p:nvPr>
        </p:nvSpPr>
        <p:spPr>
          <a:xfrm>
            <a:off x="0" y="90407"/>
            <a:ext cx="12192000" cy="1700784"/>
          </a:xfrm>
        </p:spPr>
        <p:txBody>
          <a:bodyPr>
            <a:normAutofit fontScale="90000"/>
          </a:bodyPr>
          <a:lstStyle/>
          <a:p>
            <a:r>
              <a:rPr lang="en-US" dirty="0"/>
              <a:t>Variable Descriptions(continued)</a:t>
            </a:r>
            <a:br>
              <a:rPr lang="en-US" dirty="0"/>
            </a:br>
            <a:r>
              <a:rPr lang="en-US" sz="2000" dirty="0"/>
              <a:t>The variables used are all classic defensive basketball statistics.</a:t>
            </a:r>
            <a:br>
              <a:rPr lang="en-US" sz="2000" dirty="0"/>
            </a:br>
            <a:endParaRPr lang="en-US" sz="2000" dirty="0"/>
          </a:p>
        </p:txBody>
      </p:sp>
      <p:sp>
        <p:nvSpPr>
          <p:cNvPr id="3" name="Content Placeholder 2">
            <a:extLst>
              <a:ext uri="{FF2B5EF4-FFF2-40B4-BE49-F238E27FC236}">
                <a16:creationId xmlns:a16="http://schemas.microsoft.com/office/drawing/2014/main" id="{1183A995-29ED-46EE-9FA8-646CDECC0348}"/>
              </a:ext>
            </a:extLst>
          </p:cNvPr>
          <p:cNvSpPr>
            <a:spLocks noGrp="1"/>
          </p:cNvSpPr>
          <p:nvPr>
            <p:ph idx="1"/>
          </p:nvPr>
        </p:nvSpPr>
        <p:spPr>
          <a:xfrm>
            <a:off x="0" y="2266122"/>
            <a:ext cx="12192000" cy="4591878"/>
          </a:xfrm>
        </p:spPr>
        <p:txBody>
          <a:bodyPr>
            <a:normAutofit/>
          </a:bodyPr>
          <a:lstStyle/>
          <a:p>
            <a:pPr marL="457200" indent="-457200">
              <a:buFont typeface="Arial" panose="020B0604020202020204" pitchFamily="34" charset="0"/>
              <a:buChar char="•"/>
            </a:pPr>
            <a:r>
              <a:rPr lang="en-US" dirty="0"/>
              <a:t>‘REB_RATE’ – abbrev. of Rebounding Rate. Variable created through a transformation. Rebounding rate is the percentage of rebounds collected out of all available potential rebounding situations. The calculation is ‘DREB’ divided by quantity of ‘DREB’ plus opponents’ ‘OREB’ (offense </a:t>
            </a:r>
            <a:r>
              <a:rPr lang="en-US" dirty="0" err="1"/>
              <a:t>rebs</a:t>
            </a:r>
            <a:r>
              <a:rPr lang="en-US" dirty="0"/>
              <a:t>). [float]</a:t>
            </a:r>
          </a:p>
          <a:p>
            <a:pPr marL="457200" indent="-457200">
              <a:buFont typeface="Arial" panose="020B0604020202020204" pitchFamily="34" charset="0"/>
              <a:buChar char="•"/>
            </a:pPr>
            <a:r>
              <a:rPr lang="en-US" dirty="0"/>
              <a:t>‘OPP_FG_PCT’ – abbreviation of opponents’ field goal percentage.  Percentage of shots made by other team.  Not entirely determined by defense but defense is a factor. [float]</a:t>
            </a:r>
          </a:p>
          <a:p>
            <a:pPr marL="457200" indent="-457200">
              <a:buFont typeface="Arial" panose="020B0604020202020204" pitchFamily="34" charset="0"/>
              <a:buChar char="•"/>
            </a:pPr>
            <a:r>
              <a:rPr lang="en-US" dirty="0"/>
              <a:t>‘OPP_3FG_PCT’ – abbreviation of opponents’ 3 point field goal percentage.  Percentage of three pointers made by other team.  Not entirely determined by defense but defense is a factor. [float]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1977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24C21-539C-4446-A949-9F07373C0A9F}"/>
              </a:ext>
            </a:extLst>
          </p:cNvPr>
          <p:cNvSpPr>
            <a:spLocks noGrp="1"/>
          </p:cNvSpPr>
          <p:nvPr>
            <p:ph type="title"/>
          </p:nvPr>
        </p:nvSpPr>
        <p:spPr>
          <a:xfrm>
            <a:off x="0" y="90407"/>
            <a:ext cx="12192000" cy="1700784"/>
          </a:xfrm>
        </p:spPr>
        <p:txBody>
          <a:bodyPr>
            <a:normAutofit fontScale="90000"/>
          </a:bodyPr>
          <a:lstStyle/>
          <a:p>
            <a:r>
              <a:rPr lang="en-US" dirty="0"/>
              <a:t>Variable Descriptions(continued)</a:t>
            </a:r>
            <a:br>
              <a:rPr lang="en-US" dirty="0"/>
            </a:br>
            <a:r>
              <a:rPr lang="en-US" sz="2000" dirty="0"/>
              <a:t>The variables used are all classic defensive basketball statistics.</a:t>
            </a:r>
            <a:br>
              <a:rPr lang="en-US" sz="2000" dirty="0"/>
            </a:br>
            <a:endParaRPr lang="en-US" sz="2000" dirty="0"/>
          </a:p>
        </p:txBody>
      </p:sp>
      <p:sp>
        <p:nvSpPr>
          <p:cNvPr id="3" name="Content Placeholder 2">
            <a:extLst>
              <a:ext uri="{FF2B5EF4-FFF2-40B4-BE49-F238E27FC236}">
                <a16:creationId xmlns:a16="http://schemas.microsoft.com/office/drawing/2014/main" id="{1183A995-29ED-46EE-9FA8-646CDECC0348}"/>
              </a:ext>
            </a:extLst>
          </p:cNvPr>
          <p:cNvSpPr>
            <a:spLocks noGrp="1"/>
          </p:cNvSpPr>
          <p:nvPr>
            <p:ph idx="1"/>
          </p:nvPr>
        </p:nvSpPr>
        <p:spPr>
          <a:xfrm>
            <a:off x="960120" y="2266122"/>
            <a:ext cx="10268712" cy="4591878"/>
          </a:xfrm>
        </p:spPr>
        <p:txBody>
          <a:bodyPr>
            <a:normAutofit/>
          </a:bodyPr>
          <a:lstStyle/>
          <a:p>
            <a:r>
              <a:rPr lang="en-US" dirty="0"/>
              <a:t>All the variables previously described are independent variables. The variables on this slide are our dependent variables.</a:t>
            </a:r>
          </a:p>
          <a:p>
            <a:pPr marL="457200" indent="-457200">
              <a:buFont typeface="Arial" panose="020B0604020202020204" pitchFamily="34" charset="0"/>
              <a:buChar char="•"/>
            </a:pPr>
            <a:r>
              <a:rPr lang="en-US" dirty="0"/>
              <a:t>‘PLUS_MINUS’ – Plus/Minus is a measure of the margin of victory/loss. It is calculated by subtracting the other team’s score from the original team’s score. Positive indicates victory whereas negative indicates a loss. [integer]</a:t>
            </a:r>
          </a:p>
          <a:p>
            <a:pPr marL="457200" indent="-457200">
              <a:buFont typeface="Arial" panose="020B0604020202020204" pitchFamily="34" charset="0"/>
              <a:buChar char="•"/>
            </a:pPr>
            <a:r>
              <a:rPr lang="en-US" dirty="0"/>
              <a:t>‘WL’ – abbreviation of Win/Loss. Did this team Win or Lose? This variable is one of our key variables that we can use to </a:t>
            </a:r>
            <a:r>
              <a:rPr lang="en-US" dirty="0" err="1"/>
              <a:t>GroupBy</a:t>
            </a:r>
            <a:r>
              <a:rPr lang="en-US" dirty="0"/>
              <a:t> on. W indicates Win, L indicates Loss. Easily converted to a binary variable. [categorical]</a:t>
            </a:r>
          </a:p>
        </p:txBody>
      </p:sp>
    </p:spTree>
    <p:extLst>
      <p:ext uri="{BB962C8B-B14F-4D97-AF65-F5344CB8AC3E}">
        <p14:creationId xmlns:p14="http://schemas.microsoft.com/office/powerpoint/2010/main" val="176027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9F47-A2C6-44C8-84D4-A586D98EA507}"/>
              </a:ext>
            </a:extLst>
          </p:cNvPr>
          <p:cNvSpPr>
            <a:spLocks noGrp="1"/>
          </p:cNvSpPr>
          <p:nvPr>
            <p:ph type="title"/>
          </p:nvPr>
        </p:nvSpPr>
        <p:spPr>
          <a:xfrm>
            <a:off x="0" y="238700"/>
            <a:ext cx="10268712" cy="1700784"/>
          </a:xfrm>
        </p:spPr>
        <p:txBody>
          <a:bodyPr/>
          <a:lstStyle/>
          <a:p>
            <a:r>
              <a:rPr lang="en-US" dirty="0"/>
              <a:t>Histograms</a:t>
            </a:r>
          </a:p>
        </p:txBody>
      </p:sp>
      <p:pic>
        <p:nvPicPr>
          <p:cNvPr id="9" name="Content Placeholder 8" descr="Chart, histogram&#10;&#10;Description automatically generated">
            <a:extLst>
              <a:ext uri="{FF2B5EF4-FFF2-40B4-BE49-F238E27FC236}">
                <a16:creationId xmlns:a16="http://schemas.microsoft.com/office/drawing/2014/main" id="{5A3F692C-184A-4D96-9BE1-16C59E10F5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326" y="2209937"/>
            <a:ext cx="5391150" cy="3594100"/>
          </a:xfrm>
        </p:spPr>
      </p:pic>
      <p:pic>
        <p:nvPicPr>
          <p:cNvPr id="11" name="Picture 10" descr="Chart, histogram&#10;&#10;Description automatically generated">
            <a:extLst>
              <a:ext uri="{FF2B5EF4-FFF2-40B4-BE49-F238E27FC236}">
                <a16:creationId xmlns:a16="http://schemas.microsoft.com/office/drawing/2014/main" id="{0C00AFC7-5671-4024-9BA6-CFB212412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2178183"/>
            <a:ext cx="5486411" cy="3657607"/>
          </a:xfrm>
          <a:prstGeom prst="rect">
            <a:avLst/>
          </a:prstGeom>
        </p:spPr>
      </p:pic>
      <p:sp>
        <p:nvSpPr>
          <p:cNvPr id="12" name="TextBox 11">
            <a:extLst>
              <a:ext uri="{FF2B5EF4-FFF2-40B4-BE49-F238E27FC236}">
                <a16:creationId xmlns:a16="http://schemas.microsoft.com/office/drawing/2014/main" id="{847AC17F-AEC4-4EE0-AB22-23EE9FDDDCB9}"/>
              </a:ext>
            </a:extLst>
          </p:cNvPr>
          <p:cNvSpPr txBox="1"/>
          <p:nvPr/>
        </p:nvSpPr>
        <p:spPr>
          <a:xfrm>
            <a:off x="0" y="5804037"/>
            <a:ext cx="6094476" cy="954107"/>
          </a:xfrm>
          <a:prstGeom prst="rect">
            <a:avLst/>
          </a:prstGeom>
          <a:noFill/>
        </p:spPr>
        <p:txBody>
          <a:bodyPr wrap="square" rtlCol="0">
            <a:spAutoFit/>
          </a:bodyPr>
          <a:lstStyle/>
          <a:p>
            <a:r>
              <a:rPr lang="en-US" sz="2800" dirty="0"/>
              <a:t>Fairly normal distribution. Not heavily skewed. Positive kurtosis (leptokurtic)</a:t>
            </a:r>
          </a:p>
        </p:txBody>
      </p:sp>
      <p:sp>
        <p:nvSpPr>
          <p:cNvPr id="14" name="TextBox 13">
            <a:extLst>
              <a:ext uri="{FF2B5EF4-FFF2-40B4-BE49-F238E27FC236}">
                <a16:creationId xmlns:a16="http://schemas.microsoft.com/office/drawing/2014/main" id="{86E38F02-0B6C-4232-B909-79EA5AB64DB2}"/>
              </a:ext>
            </a:extLst>
          </p:cNvPr>
          <p:cNvSpPr txBox="1"/>
          <p:nvPr/>
        </p:nvSpPr>
        <p:spPr>
          <a:xfrm>
            <a:off x="6094476" y="5804037"/>
            <a:ext cx="6097524" cy="954107"/>
          </a:xfrm>
          <a:prstGeom prst="rect">
            <a:avLst/>
          </a:prstGeom>
          <a:noFill/>
        </p:spPr>
        <p:txBody>
          <a:bodyPr wrap="square" rtlCol="0">
            <a:spAutoFit/>
          </a:bodyPr>
          <a:lstStyle/>
          <a:p>
            <a:r>
              <a:rPr lang="en-US" sz="2800" dirty="0"/>
              <a:t>Positively skewed (right skewed) the right tail is significantly heavier. </a:t>
            </a:r>
          </a:p>
        </p:txBody>
      </p:sp>
      <p:sp>
        <p:nvSpPr>
          <p:cNvPr id="15" name="Rectangle: Diagonal Corners Rounded 14">
            <a:extLst>
              <a:ext uri="{FF2B5EF4-FFF2-40B4-BE49-F238E27FC236}">
                <a16:creationId xmlns:a16="http://schemas.microsoft.com/office/drawing/2014/main" id="{CB3B35D2-0FEC-45BB-ABF7-A6D867EC7E05}"/>
              </a:ext>
            </a:extLst>
          </p:cNvPr>
          <p:cNvSpPr/>
          <p:nvPr/>
        </p:nvSpPr>
        <p:spPr>
          <a:xfrm>
            <a:off x="4731026" y="1"/>
            <a:ext cx="7460973" cy="220993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47B5A43-4DCE-48DD-8725-6E674B89EBBF}"/>
              </a:ext>
            </a:extLst>
          </p:cNvPr>
          <p:cNvSpPr txBox="1"/>
          <p:nvPr/>
        </p:nvSpPr>
        <p:spPr>
          <a:xfrm>
            <a:off x="4969565" y="99856"/>
            <a:ext cx="6997148" cy="2246769"/>
          </a:xfrm>
          <a:prstGeom prst="rect">
            <a:avLst/>
          </a:prstGeom>
          <a:noFill/>
        </p:spPr>
        <p:txBody>
          <a:bodyPr wrap="square" rtlCol="0">
            <a:spAutoFit/>
          </a:bodyPr>
          <a:lstStyle/>
          <a:p>
            <a:r>
              <a:rPr lang="en-US" sz="2800" dirty="0"/>
              <a:t>For rebounds, anything less than 15 or more than 46 should be considered an outlier.</a:t>
            </a:r>
          </a:p>
          <a:p>
            <a:endParaRPr lang="en-US" sz="2800" dirty="0"/>
          </a:p>
          <a:p>
            <a:r>
              <a:rPr lang="en-US" sz="2800" dirty="0"/>
              <a:t>For blocks, zeros or games having over 12 should be considered outliers.</a:t>
            </a:r>
          </a:p>
        </p:txBody>
      </p:sp>
    </p:spTree>
    <p:extLst>
      <p:ext uri="{BB962C8B-B14F-4D97-AF65-F5344CB8AC3E}">
        <p14:creationId xmlns:p14="http://schemas.microsoft.com/office/powerpoint/2010/main" val="267191012"/>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1C2732"/>
      </a:dk2>
      <a:lt2>
        <a:srgbClr val="F0F3F1"/>
      </a:lt2>
      <a:accent1>
        <a:srgbClr val="C34DB4"/>
      </a:accent1>
      <a:accent2>
        <a:srgbClr val="903BB1"/>
      </a:accent2>
      <a:accent3>
        <a:srgbClr val="704DC3"/>
      </a:accent3>
      <a:accent4>
        <a:srgbClr val="3F4DB3"/>
      </a:accent4>
      <a:accent5>
        <a:srgbClr val="4D8CC3"/>
      </a:accent5>
      <a:accent6>
        <a:srgbClr val="3BACB1"/>
      </a:accent6>
      <a:hlink>
        <a:srgbClr val="3F6EB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622</TotalTime>
  <Words>2472</Words>
  <Application>Microsoft Office PowerPoint</Application>
  <PresentationFormat>Widescreen</PresentationFormat>
  <Paragraphs>188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Franklin Gothic Demi Cond</vt:lpstr>
      <vt:lpstr>Franklin Gothic Medium</vt:lpstr>
      <vt:lpstr>Wingdings</vt:lpstr>
      <vt:lpstr>JuxtaposeVTI</vt:lpstr>
      <vt:lpstr>Does Defense Win Championships? Can Exploring Statistical Data from the NBA give insights?</vt:lpstr>
      <vt:lpstr>Data Acquisition</vt:lpstr>
      <vt:lpstr>Data Merging</vt:lpstr>
      <vt:lpstr>Data Cleaning</vt:lpstr>
      <vt:lpstr>Hypothesis Formulation</vt:lpstr>
      <vt:lpstr>Variable Descriptions The variables used are all classic defensive basketball statistics. </vt:lpstr>
      <vt:lpstr>Variable Descriptions(continued) The variables used are all classic defensive basketball statistics. </vt:lpstr>
      <vt:lpstr>Variable Descriptions(continued) The variables used are all classic defensive basketball statistics. </vt:lpstr>
      <vt:lpstr>Histograms</vt:lpstr>
      <vt:lpstr>Summary statistics for rebounds and blocks</vt:lpstr>
      <vt:lpstr>Histograms(continued)</vt:lpstr>
      <vt:lpstr>PowerPoint Presentation</vt:lpstr>
      <vt:lpstr>Summary Stats of FG %, 3pt FG%, and Rebounding Rate</vt:lpstr>
      <vt:lpstr>Should defense against three pointers be a priority for defenses?</vt:lpstr>
      <vt:lpstr>PMF’s of Win vs. Loss Scenarios rebounds and Steals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Defense Win Championships? Can Exploring Statistical Data from the NBA give insights?</dc:title>
  <dc:creator>Daniel Angel</dc:creator>
  <cp:lastModifiedBy>Daniel Angel</cp:lastModifiedBy>
  <cp:revision>46</cp:revision>
  <dcterms:created xsi:type="dcterms:W3CDTF">2021-06-05T23:38:03Z</dcterms:created>
  <dcterms:modified xsi:type="dcterms:W3CDTF">2021-06-06T10:09:45Z</dcterms:modified>
</cp:coreProperties>
</file>